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8" r:id="rId4"/>
    <p:sldId id="280" r:id="rId5"/>
    <p:sldId id="281" r:id="rId6"/>
    <p:sldId id="282" r:id="rId7"/>
    <p:sldId id="272" r:id="rId8"/>
    <p:sldId id="283" r:id="rId9"/>
    <p:sldId id="284" r:id="rId10"/>
    <p:sldId id="285" r:id="rId11"/>
    <p:sldId id="273" r:id="rId12"/>
    <p:sldId id="286" r:id="rId13"/>
    <p:sldId id="277" r:id="rId14"/>
    <p:sldId id="287" r:id="rId15"/>
    <p:sldId id="258" r:id="rId16"/>
    <p:sldId id="274" r:id="rId17"/>
    <p:sldId id="289" r:id="rId18"/>
    <p:sldId id="259" r:id="rId19"/>
  </p:sldIdLst>
  <p:sldSz cx="12192000" cy="6858000"/>
  <p:notesSz cx="6889750" cy="1002188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DAEC5D-B992-42B0-83ED-6F3CA056E4C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8A2D666-1D59-4348-AABF-3299D956A1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E67AC4A-A6C1-4513-A8E1-CAC76BEC8531}"/>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5" name="Tijdelijke aanduiding voor voettekst 4">
            <a:extLst>
              <a:ext uri="{FF2B5EF4-FFF2-40B4-BE49-F238E27FC236}">
                <a16:creationId xmlns:a16="http://schemas.microsoft.com/office/drawing/2014/main" id="{ED60BF2D-4CB6-48AD-833F-37FF59F90AC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5B4C3C5-097F-42D4-AF74-870B7568E946}"/>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113931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FD4067-8B0B-49B6-9F99-CE3E7389D26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75E1D38-4D36-4CEF-92F0-67ED32C9B4F3}"/>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FD2987D-CCBC-40C0-B1A6-8F7CD19DC363}"/>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5" name="Tijdelijke aanduiding voor voettekst 4">
            <a:extLst>
              <a:ext uri="{FF2B5EF4-FFF2-40B4-BE49-F238E27FC236}">
                <a16:creationId xmlns:a16="http://schemas.microsoft.com/office/drawing/2014/main" id="{91579568-8AEC-41AB-9076-E44F615D27E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C32D002-194A-4F76-8F29-46595395CB5E}"/>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64022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463DCE-688D-4CCE-9D6C-AF05C921AF5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B791DF3-A87B-4BCE-A47D-1E93477A6F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EAF32BFE-F0C1-4F1A-BBC4-E2C9AAAD4352}"/>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5" name="Tijdelijke aanduiding voor voettekst 4">
            <a:extLst>
              <a:ext uri="{FF2B5EF4-FFF2-40B4-BE49-F238E27FC236}">
                <a16:creationId xmlns:a16="http://schemas.microsoft.com/office/drawing/2014/main" id="{1F939118-DF0C-43FC-9FBC-9E4797B70F7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7E7F311-FE07-47B3-A932-E842FAAE8D4E}"/>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509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6AA6A-1A93-44AB-8A1E-8B124AD62D1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D8C61D0-588E-4160-9DF3-36C39362D0EB}"/>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D5BB6650-C00D-45BF-B66F-D7DE54AEA465}"/>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375D175-5F78-406D-BC1E-A37BA781BF37}"/>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6" name="Tijdelijke aanduiding voor voettekst 5">
            <a:extLst>
              <a:ext uri="{FF2B5EF4-FFF2-40B4-BE49-F238E27FC236}">
                <a16:creationId xmlns:a16="http://schemas.microsoft.com/office/drawing/2014/main" id="{18483BAF-9E2D-461E-9165-FB5BD6E1007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77BF3A3-E566-4777-986D-AA3752ACC5F4}"/>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4292209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6375BF-6FB8-4F22-BBFE-A9C8C943A52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58884BC-E627-446A-85D5-2117AE97A7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29711E1D-1572-4C07-B75F-D1614E628318}"/>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833902D-501D-42C2-85F6-EF9B4EBAE8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D72A987C-8D0E-418D-B096-FA7F4D89EC23}"/>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9C7E88D-8D23-45EF-AC1A-E6278B2F9D11}"/>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8" name="Tijdelijke aanduiding voor voettekst 7">
            <a:extLst>
              <a:ext uri="{FF2B5EF4-FFF2-40B4-BE49-F238E27FC236}">
                <a16:creationId xmlns:a16="http://schemas.microsoft.com/office/drawing/2014/main" id="{5D2DB914-ACF0-416C-96A7-C5CECCAAA49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A8C660AF-82F2-47AC-B2F3-F9E90CDBE9CA}"/>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1624399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4B8D5C-9317-47FB-A870-B8B18E74589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F8BBF5F-AC62-428D-BF9E-3C89280FAEEB}"/>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4" name="Tijdelijke aanduiding voor voettekst 3">
            <a:extLst>
              <a:ext uri="{FF2B5EF4-FFF2-40B4-BE49-F238E27FC236}">
                <a16:creationId xmlns:a16="http://schemas.microsoft.com/office/drawing/2014/main" id="{92DF017F-46D8-45D8-9538-9AFEA7F49790}"/>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3D19A7C-A421-4594-95F9-1EEDEA26ED22}"/>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3991412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85FCE0B-7133-42CB-B76A-3BA4D01F5C47}"/>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3" name="Tijdelijke aanduiding voor voettekst 2">
            <a:extLst>
              <a:ext uri="{FF2B5EF4-FFF2-40B4-BE49-F238E27FC236}">
                <a16:creationId xmlns:a16="http://schemas.microsoft.com/office/drawing/2014/main" id="{8E2048D2-E807-4C97-96C0-A82290DD218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C325A65-AF0D-4D2D-A587-DD750C0410AF}"/>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292735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3E3EA-FE49-46AC-A6B3-DD69253A7AC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95A0BACC-C155-4769-816D-EDC4864F1C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7CB66DF-0D4A-4D99-A61F-DA4BE00306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A1F43CB6-D4DC-4157-9ECC-8B14B571C4D9}"/>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6" name="Tijdelijke aanduiding voor voettekst 5">
            <a:extLst>
              <a:ext uri="{FF2B5EF4-FFF2-40B4-BE49-F238E27FC236}">
                <a16:creationId xmlns:a16="http://schemas.microsoft.com/office/drawing/2014/main" id="{A46D4338-C374-48F1-8F7C-251F99794E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819FDAD-C56F-4CF7-9D19-FEBBE5C4F769}"/>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2799973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AA63EB-9160-4580-8623-9C26E876AC7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8015171-EEBA-4165-9D3B-965AF22B97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C6EF80C-A865-4E64-890B-12C8494B24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75FFD247-0F45-48A5-AE1C-13670A82116C}"/>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6" name="Tijdelijke aanduiding voor voettekst 5">
            <a:extLst>
              <a:ext uri="{FF2B5EF4-FFF2-40B4-BE49-F238E27FC236}">
                <a16:creationId xmlns:a16="http://schemas.microsoft.com/office/drawing/2014/main" id="{1F31D172-A115-48B0-B426-F170573789C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3DE8BF9-6EE1-4E18-88EC-1177073045D6}"/>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3776346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3A4E1-D13D-44D8-8FDF-6D4802B2FD9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B88DEBA-FFDB-462E-A6DB-C338C18771E8}"/>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7356590-A1F3-48F5-BBF1-930E277963F7}"/>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5" name="Tijdelijke aanduiding voor voettekst 4">
            <a:extLst>
              <a:ext uri="{FF2B5EF4-FFF2-40B4-BE49-F238E27FC236}">
                <a16:creationId xmlns:a16="http://schemas.microsoft.com/office/drawing/2014/main" id="{84C1F2CE-0FEF-4068-904C-62D6D4A16E4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466FA60-2321-4466-B782-94EABA32B052}"/>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3754694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8BC19C1-7E46-4626-B96B-C61C42789A7C}"/>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4BA176B-E373-48C9-8E00-378BE0DAE106}"/>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D1A4DA7-6D88-445D-A339-D7804E364848}"/>
              </a:ext>
            </a:extLst>
          </p:cNvPr>
          <p:cNvSpPr>
            <a:spLocks noGrp="1"/>
          </p:cNvSpPr>
          <p:nvPr>
            <p:ph type="dt" sz="half" idx="10"/>
          </p:nvPr>
        </p:nvSpPr>
        <p:spPr/>
        <p:txBody>
          <a:bodyPr/>
          <a:lstStyle/>
          <a:p>
            <a:fld id="{39AB4D35-DB84-4C6B-B5CD-6EEFF6673FB0}" type="datetimeFigureOut">
              <a:rPr lang="nl-NL" smtClean="0"/>
              <a:t>19-6-2018</a:t>
            </a:fld>
            <a:endParaRPr lang="nl-NL"/>
          </a:p>
        </p:txBody>
      </p:sp>
      <p:sp>
        <p:nvSpPr>
          <p:cNvPr id="5" name="Tijdelijke aanduiding voor voettekst 4">
            <a:extLst>
              <a:ext uri="{FF2B5EF4-FFF2-40B4-BE49-F238E27FC236}">
                <a16:creationId xmlns:a16="http://schemas.microsoft.com/office/drawing/2014/main" id="{C56A1EE4-B75B-4E53-95C1-8A2F2838B20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CCE4875-AB36-4D36-9C9A-EEE48128E715}"/>
              </a:ext>
            </a:extLst>
          </p:cNvPr>
          <p:cNvSpPr>
            <a:spLocks noGrp="1"/>
          </p:cNvSpPr>
          <p:nvPr>
            <p:ph type="sldNum" sz="quarter" idx="12"/>
          </p:nvPr>
        </p:nvSpPr>
        <p:spPr/>
        <p:txBody>
          <a:bodyPr/>
          <a:lstStyle/>
          <a:p>
            <a:fld id="{24574964-32B8-476E-ACC0-470A9DE42ADC}" type="slidenum">
              <a:rPr lang="nl-NL" smtClean="0"/>
              <a:t>‹nr.›</a:t>
            </a:fld>
            <a:endParaRPr lang="nl-NL"/>
          </a:p>
        </p:txBody>
      </p:sp>
    </p:spTree>
    <p:extLst>
      <p:ext uri="{BB962C8B-B14F-4D97-AF65-F5344CB8AC3E}">
        <p14:creationId xmlns:p14="http://schemas.microsoft.com/office/powerpoint/2010/main" val="1853336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9478005-E3A0-4371-8116-4F7F41A3BA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1501D28-BF31-4835-9EB0-DAEADAB233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1EBC7DE-812D-46D4-A81D-EC7D9BB220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AB4D35-DB84-4C6B-B5CD-6EEFF6673FB0}" type="datetimeFigureOut">
              <a:rPr lang="nl-NL" smtClean="0"/>
              <a:t>19-6-2018</a:t>
            </a:fld>
            <a:endParaRPr lang="nl-NL"/>
          </a:p>
        </p:txBody>
      </p:sp>
      <p:sp>
        <p:nvSpPr>
          <p:cNvPr id="5" name="Tijdelijke aanduiding voor voettekst 4">
            <a:extLst>
              <a:ext uri="{FF2B5EF4-FFF2-40B4-BE49-F238E27FC236}">
                <a16:creationId xmlns:a16="http://schemas.microsoft.com/office/drawing/2014/main" id="{DC826EA7-16C0-4E5F-926D-B51F5A0D50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F01BDC34-2B83-4E6D-8F12-04FD43EBC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74964-32B8-476E-ACC0-470A9DE42ADC}" type="slidenum">
              <a:rPr lang="nl-NL" smtClean="0"/>
              <a:t>‹nr.›</a:t>
            </a:fld>
            <a:endParaRPr lang="nl-NL"/>
          </a:p>
        </p:txBody>
      </p:sp>
    </p:spTree>
    <p:extLst>
      <p:ext uri="{BB962C8B-B14F-4D97-AF65-F5344CB8AC3E}">
        <p14:creationId xmlns:p14="http://schemas.microsoft.com/office/powerpoint/2010/main" val="4223848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7.xml"/><Relationship Id="rId7" Type="http://schemas.openxmlformats.org/officeDocument/2006/relationships/image" Target="../media/image2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FF2F49F-FD14-43EC-B784-2D7EDC575399}"/>
              </a:ext>
            </a:extLst>
          </p:cNvPr>
          <p:cNvSpPr>
            <a:spLocks noGrp="1"/>
          </p:cNvSpPr>
          <p:nvPr>
            <p:ph type="title"/>
          </p:nvPr>
        </p:nvSpPr>
        <p:spPr>
          <a:xfrm>
            <a:off x="530469" y="5227271"/>
            <a:ext cx="10515600" cy="1325563"/>
          </a:xfrm>
        </p:spPr>
        <p:txBody>
          <a:bodyPr>
            <a:normAutofit/>
          </a:bodyPr>
          <a:lstStyle/>
          <a:p>
            <a:r>
              <a:rPr lang="en-GB" sz="3200" dirty="0"/>
              <a:t>2</a:t>
            </a:r>
            <a:r>
              <a:rPr lang="en-GB" sz="3200" baseline="30000" dirty="0"/>
              <a:t>nd</a:t>
            </a:r>
            <a:r>
              <a:rPr lang="en-GB" sz="3200" dirty="0"/>
              <a:t> Belarusian  Social  Business  Forum</a:t>
            </a:r>
            <a:br>
              <a:rPr lang="en-GB" sz="3200" dirty="0"/>
            </a:br>
            <a:r>
              <a:rPr lang="en-GB" sz="3200" dirty="0"/>
              <a:t>Prof. Gerd Junne, Minsk, 28 June 2018</a:t>
            </a:r>
            <a:endParaRPr lang="nl-NL" sz="3200" dirty="0"/>
          </a:p>
        </p:txBody>
      </p:sp>
      <p:sp>
        <p:nvSpPr>
          <p:cNvPr id="7" name="Rechthoek 6">
            <a:extLst>
              <a:ext uri="{FF2B5EF4-FFF2-40B4-BE49-F238E27FC236}">
                <a16:creationId xmlns:a16="http://schemas.microsoft.com/office/drawing/2014/main" id="{0D781CEB-2A2C-48FD-B0B5-20972D502D0D}"/>
              </a:ext>
            </a:extLst>
          </p:cNvPr>
          <p:cNvSpPr/>
          <p:nvPr/>
        </p:nvSpPr>
        <p:spPr>
          <a:xfrm>
            <a:off x="703385" y="720804"/>
            <a:ext cx="5037992" cy="432581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ige driehoek 8">
            <a:extLst>
              <a:ext uri="{FF2B5EF4-FFF2-40B4-BE49-F238E27FC236}">
                <a16:creationId xmlns:a16="http://schemas.microsoft.com/office/drawing/2014/main" id="{DBF31C5B-7A66-48D9-BF6C-FB9567EB75D4}"/>
              </a:ext>
            </a:extLst>
          </p:cNvPr>
          <p:cNvSpPr/>
          <p:nvPr/>
        </p:nvSpPr>
        <p:spPr>
          <a:xfrm rot="16200000">
            <a:off x="1059474" y="356089"/>
            <a:ext cx="4325815" cy="503799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EB1AC8B9-60FF-4D21-BBE0-C197806F6D0F}"/>
              </a:ext>
            </a:extLst>
          </p:cNvPr>
          <p:cNvSpPr txBox="1"/>
          <p:nvPr/>
        </p:nvSpPr>
        <p:spPr>
          <a:xfrm>
            <a:off x="870438" y="874389"/>
            <a:ext cx="3842239" cy="1446550"/>
          </a:xfrm>
          <a:prstGeom prst="rect">
            <a:avLst/>
          </a:prstGeom>
          <a:noFill/>
        </p:spPr>
        <p:txBody>
          <a:bodyPr wrap="square" rtlCol="0">
            <a:spAutoFit/>
          </a:bodyPr>
          <a:lstStyle/>
          <a:p>
            <a:r>
              <a:rPr lang="en-GB" sz="4400" dirty="0">
                <a:solidFill>
                  <a:schemeClr val="bg1"/>
                </a:solidFill>
              </a:rPr>
              <a:t>City governments</a:t>
            </a:r>
            <a:endParaRPr lang="nl-NL" sz="4400" dirty="0">
              <a:solidFill>
                <a:schemeClr val="bg1"/>
              </a:solidFill>
            </a:endParaRPr>
          </a:p>
        </p:txBody>
      </p:sp>
      <p:sp>
        <p:nvSpPr>
          <p:cNvPr id="11" name="Tekstvak 10">
            <a:extLst>
              <a:ext uri="{FF2B5EF4-FFF2-40B4-BE49-F238E27FC236}">
                <a16:creationId xmlns:a16="http://schemas.microsoft.com/office/drawing/2014/main" id="{53E1753A-77BD-4818-8499-71295E3107E5}"/>
              </a:ext>
            </a:extLst>
          </p:cNvPr>
          <p:cNvSpPr txBox="1"/>
          <p:nvPr/>
        </p:nvSpPr>
        <p:spPr>
          <a:xfrm>
            <a:off x="1837593" y="3138854"/>
            <a:ext cx="3657600" cy="1323439"/>
          </a:xfrm>
          <a:prstGeom prst="rect">
            <a:avLst/>
          </a:prstGeom>
          <a:noFill/>
        </p:spPr>
        <p:txBody>
          <a:bodyPr wrap="square" rtlCol="0">
            <a:spAutoFit/>
          </a:bodyPr>
          <a:lstStyle/>
          <a:p>
            <a:pPr algn="r"/>
            <a:r>
              <a:rPr lang="en-GB" sz="4000" dirty="0">
                <a:solidFill>
                  <a:schemeClr val="bg1"/>
                </a:solidFill>
              </a:rPr>
              <a:t>Social enterprises</a:t>
            </a:r>
            <a:endParaRPr lang="nl-NL" sz="4000" dirty="0">
              <a:solidFill>
                <a:schemeClr val="bg1"/>
              </a:solidFill>
            </a:endParaRPr>
          </a:p>
        </p:txBody>
      </p:sp>
      <p:sp>
        <p:nvSpPr>
          <p:cNvPr id="12" name="Tekstvak 11">
            <a:extLst>
              <a:ext uri="{FF2B5EF4-FFF2-40B4-BE49-F238E27FC236}">
                <a16:creationId xmlns:a16="http://schemas.microsoft.com/office/drawing/2014/main" id="{F1FE8B4F-6CA2-468E-8E15-35DDABE32018}"/>
              </a:ext>
            </a:extLst>
          </p:cNvPr>
          <p:cNvSpPr txBox="1"/>
          <p:nvPr/>
        </p:nvSpPr>
        <p:spPr>
          <a:xfrm>
            <a:off x="2635494" y="2751827"/>
            <a:ext cx="1173774" cy="584775"/>
          </a:xfrm>
          <a:prstGeom prst="rect">
            <a:avLst/>
          </a:prstGeom>
          <a:solidFill>
            <a:schemeClr val="bg1"/>
          </a:solidFill>
        </p:spPr>
        <p:txBody>
          <a:bodyPr wrap="square" rtlCol="0">
            <a:spAutoFit/>
          </a:bodyPr>
          <a:lstStyle/>
          <a:p>
            <a:pPr algn="ctr"/>
            <a:r>
              <a:rPr lang="en-GB" sz="3200" dirty="0"/>
              <a:t>AND</a:t>
            </a:r>
            <a:endParaRPr lang="nl-NL" sz="3200" dirty="0"/>
          </a:p>
        </p:txBody>
      </p:sp>
    </p:spTree>
    <p:extLst>
      <p:ext uri="{BB962C8B-B14F-4D97-AF65-F5344CB8AC3E}">
        <p14:creationId xmlns:p14="http://schemas.microsoft.com/office/powerpoint/2010/main" val="434416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7E6A0E-3C9E-469B-81F5-4E65BF065D72}"/>
              </a:ext>
            </a:extLst>
          </p:cNvPr>
          <p:cNvSpPr>
            <a:spLocks noGrp="1"/>
          </p:cNvSpPr>
          <p:nvPr>
            <p:ph type="title"/>
          </p:nvPr>
        </p:nvSpPr>
        <p:spPr/>
        <p:txBody>
          <a:bodyPr/>
          <a:lstStyle/>
          <a:p>
            <a:r>
              <a:rPr lang="nl-NL" dirty="0"/>
              <a:t>City of Amsterdam: Action </a:t>
            </a:r>
            <a:r>
              <a:rPr lang="nl-NL" dirty="0" err="1"/>
              <a:t>programme</a:t>
            </a:r>
            <a:r>
              <a:rPr lang="nl-NL" dirty="0"/>
              <a:t>       </a:t>
            </a:r>
            <a:r>
              <a:rPr lang="nl-NL" dirty="0" err="1"/>
              <a:t>Social</a:t>
            </a:r>
            <a:r>
              <a:rPr lang="nl-NL" dirty="0"/>
              <a:t> </a:t>
            </a:r>
            <a:r>
              <a:rPr lang="nl-NL" dirty="0" err="1"/>
              <a:t>entrepreneurship</a:t>
            </a:r>
            <a:r>
              <a:rPr lang="nl-NL" dirty="0"/>
              <a:t> 2015-2018</a:t>
            </a:r>
          </a:p>
        </p:txBody>
      </p:sp>
      <p:pic>
        <p:nvPicPr>
          <p:cNvPr id="6" name="Schermopname maken 5">
            <a:hlinkClick r:id="" action="ppaction://media"/>
            <a:extLst>
              <a:ext uri="{FF2B5EF4-FFF2-40B4-BE49-F238E27FC236}">
                <a16:creationId xmlns:a16="http://schemas.microsoft.com/office/drawing/2014/main" id="{5CAABD16-0364-42B2-BC38-2CA08DA7A04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5528" y="1825624"/>
            <a:ext cx="7582647" cy="4806669"/>
          </a:xfrm>
        </p:spPr>
      </p:pic>
      <p:sp>
        <p:nvSpPr>
          <p:cNvPr id="7" name="Tekstvak 6">
            <a:extLst>
              <a:ext uri="{FF2B5EF4-FFF2-40B4-BE49-F238E27FC236}">
                <a16:creationId xmlns:a16="http://schemas.microsoft.com/office/drawing/2014/main" id="{0F0AF079-CFB9-48C2-AFEF-28A40253FB23}"/>
              </a:ext>
            </a:extLst>
          </p:cNvPr>
          <p:cNvSpPr txBox="1"/>
          <p:nvPr/>
        </p:nvSpPr>
        <p:spPr>
          <a:xfrm>
            <a:off x="4780344" y="1722237"/>
            <a:ext cx="6667018" cy="2031325"/>
          </a:xfrm>
          <a:prstGeom prst="rect">
            <a:avLst/>
          </a:prstGeom>
          <a:solidFill>
            <a:schemeClr val="bg2"/>
          </a:solidFill>
        </p:spPr>
        <p:txBody>
          <a:bodyPr wrap="square" rtlCol="0">
            <a:spAutoFit/>
          </a:bodyPr>
          <a:lstStyle/>
          <a:p>
            <a:r>
              <a:rPr lang="nl-NL" dirty="0" err="1"/>
              <a:t>Main</a:t>
            </a:r>
            <a:r>
              <a:rPr lang="nl-NL" dirty="0"/>
              <a:t> </a:t>
            </a:r>
            <a:r>
              <a:rPr lang="nl-NL" dirty="0" err="1"/>
              <a:t>lines</a:t>
            </a:r>
            <a:r>
              <a:rPr lang="nl-NL" dirty="0"/>
              <a:t> of action:</a:t>
            </a:r>
          </a:p>
          <a:p>
            <a:r>
              <a:rPr lang="nl-NL" dirty="0"/>
              <a:t>1. More data on </a:t>
            </a:r>
            <a:r>
              <a:rPr lang="nl-NL" dirty="0" err="1"/>
              <a:t>social</a:t>
            </a:r>
            <a:r>
              <a:rPr lang="nl-NL" dirty="0"/>
              <a:t> </a:t>
            </a:r>
            <a:r>
              <a:rPr lang="nl-NL" dirty="0" err="1"/>
              <a:t>enterprises</a:t>
            </a:r>
            <a:r>
              <a:rPr lang="nl-NL" dirty="0"/>
              <a:t> </a:t>
            </a:r>
            <a:r>
              <a:rPr lang="nl-NL" dirty="0" err="1"/>
              <a:t>and</a:t>
            </a:r>
            <a:r>
              <a:rPr lang="nl-NL" dirty="0"/>
              <a:t> </a:t>
            </a:r>
            <a:r>
              <a:rPr lang="nl-NL" dirty="0" err="1"/>
              <a:t>their</a:t>
            </a:r>
            <a:r>
              <a:rPr lang="nl-NL" dirty="0"/>
              <a:t> impact</a:t>
            </a:r>
          </a:p>
          <a:p>
            <a:r>
              <a:rPr lang="nl-NL" dirty="0"/>
              <a:t>2. </a:t>
            </a:r>
            <a:r>
              <a:rPr lang="nl-NL" dirty="0" err="1"/>
              <a:t>Strengthen</a:t>
            </a:r>
            <a:r>
              <a:rPr lang="nl-NL" dirty="0"/>
              <a:t> </a:t>
            </a:r>
            <a:r>
              <a:rPr lang="nl-NL" dirty="0" err="1"/>
              <a:t>network</a:t>
            </a:r>
            <a:r>
              <a:rPr lang="nl-NL" dirty="0"/>
              <a:t> </a:t>
            </a:r>
            <a:r>
              <a:rPr lang="nl-NL" dirty="0" err="1"/>
              <a:t>and</a:t>
            </a:r>
            <a:r>
              <a:rPr lang="nl-NL" dirty="0"/>
              <a:t> </a:t>
            </a:r>
            <a:r>
              <a:rPr lang="nl-NL" dirty="0" err="1"/>
              <a:t>conducive</a:t>
            </a:r>
            <a:r>
              <a:rPr lang="nl-NL" dirty="0"/>
              <a:t> environment</a:t>
            </a:r>
          </a:p>
          <a:p>
            <a:r>
              <a:rPr lang="nl-NL" dirty="0"/>
              <a:t>3. Public </a:t>
            </a:r>
            <a:r>
              <a:rPr lang="nl-NL" dirty="0" err="1"/>
              <a:t>procurement</a:t>
            </a:r>
            <a:endParaRPr lang="nl-NL" dirty="0"/>
          </a:p>
          <a:p>
            <a:r>
              <a:rPr lang="nl-NL" dirty="0"/>
              <a:t>4. More </a:t>
            </a:r>
            <a:r>
              <a:rPr lang="nl-NL" dirty="0" err="1"/>
              <a:t>capital</a:t>
            </a:r>
            <a:r>
              <a:rPr lang="nl-NL" dirty="0"/>
              <a:t> </a:t>
            </a:r>
            <a:r>
              <a:rPr lang="nl-NL" dirty="0" err="1"/>
              <a:t>for</a:t>
            </a:r>
            <a:r>
              <a:rPr lang="nl-NL" dirty="0"/>
              <a:t> </a:t>
            </a:r>
            <a:r>
              <a:rPr lang="nl-NL" dirty="0" err="1"/>
              <a:t>social</a:t>
            </a:r>
            <a:r>
              <a:rPr lang="nl-NL" dirty="0"/>
              <a:t> </a:t>
            </a:r>
            <a:r>
              <a:rPr lang="nl-NL" dirty="0" err="1"/>
              <a:t>enterprises</a:t>
            </a:r>
            <a:endParaRPr lang="nl-NL" dirty="0"/>
          </a:p>
          <a:p>
            <a:r>
              <a:rPr lang="nl-NL" dirty="0"/>
              <a:t>5. </a:t>
            </a:r>
            <a:r>
              <a:rPr lang="nl-NL" dirty="0" err="1"/>
              <a:t>Improved</a:t>
            </a:r>
            <a:r>
              <a:rPr lang="nl-NL" dirty="0"/>
              <a:t> </a:t>
            </a:r>
            <a:r>
              <a:rPr lang="nl-NL" dirty="0" err="1"/>
              <a:t>entrepreneurial</a:t>
            </a:r>
            <a:r>
              <a:rPr lang="nl-NL" dirty="0"/>
              <a:t> skills </a:t>
            </a:r>
          </a:p>
          <a:p>
            <a:r>
              <a:rPr lang="nl-NL" dirty="0"/>
              <a:t>6. Branding as “</a:t>
            </a:r>
            <a:r>
              <a:rPr lang="nl-NL" dirty="0" err="1"/>
              <a:t>social</a:t>
            </a:r>
            <a:r>
              <a:rPr lang="nl-NL" dirty="0"/>
              <a:t> </a:t>
            </a:r>
            <a:r>
              <a:rPr lang="nl-NL" dirty="0" err="1"/>
              <a:t>entrepreneurship</a:t>
            </a:r>
            <a:r>
              <a:rPr lang="nl-NL" dirty="0"/>
              <a:t> </a:t>
            </a:r>
            <a:r>
              <a:rPr lang="nl-NL" dirty="0" err="1"/>
              <a:t>city</a:t>
            </a:r>
            <a:r>
              <a:rPr lang="nl-NL" dirty="0"/>
              <a:t>”</a:t>
            </a:r>
          </a:p>
        </p:txBody>
      </p:sp>
    </p:spTree>
    <p:extLst>
      <p:ext uri="{BB962C8B-B14F-4D97-AF65-F5344CB8AC3E}">
        <p14:creationId xmlns:p14="http://schemas.microsoft.com/office/powerpoint/2010/main" val="354130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836DE5-66D0-46F7-AC9B-7B2D09531ED2}"/>
              </a:ext>
            </a:extLst>
          </p:cNvPr>
          <p:cNvSpPr>
            <a:spLocks noGrp="1"/>
          </p:cNvSpPr>
          <p:nvPr>
            <p:ph type="title"/>
          </p:nvPr>
        </p:nvSpPr>
        <p:spPr>
          <a:xfrm>
            <a:off x="838200" y="365125"/>
            <a:ext cx="9289648" cy="1325563"/>
          </a:xfrm>
        </p:spPr>
        <p:txBody>
          <a:bodyPr/>
          <a:lstStyle/>
          <a:p>
            <a:r>
              <a:rPr lang="nl-NL" dirty="0"/>
              <a:t>Action line 1:    More </a:t>
            </a:r>
            <a:r>
              <a:rPr lang="nl-NL" dirty="0" err="1"/>
              <a:t>knowledge</a:t>
            </a:r>
            <a:r>
              <a:rPr lang="nl-NL" dirty="0"/>
              <a:t> </a:t>
            </a:r>
            <a:r>
              <a:rPr lang="nl-NL" dirty="0" err="1"/>
              <a:t>about</a:t>
            </a:r>
            <a:r>
              <a:rPr lang="nl-NL" dirty="0"/>
              <a:t> </a:t>
            </a:r>
            <a:r>
              <a:rPr lang="nl-NL" dirty="0" err="1"/>
              <a:t>the</a:t>
            </a:r>
            <a:r>
              <a:rPr lang="nl-NL" dirty="0"/>
              <a:t> </a:t>
            </a:r>
            <a:r>
              <a:rPr lang="nl-NL" dirty="0" err="1"/>
              <a:t>social</a:t>
            </a:r>
            <a:r>
              <a:rPr lang="nl-NL" dirty="0"/>
              <a:t> </a:t>
            </a:r>
            <a:r>
              <a:rPr lang="nl-NL" dirty="0" err="1"/>
              <a:t>entrepreneurship</a:t>
            </a:r>
            <a:r>
              <a:rPr lang="nl-NL" dirty="0"/>
              <a:t> </a:t>
            </a:r>
            <a:r>
              <a:rPr lang="nl-NL" dirty="0" err="1"/>
              <a:t>ecosystem</a:t>
            </a:r>
            <a:endParaRPr lang="nl-NL" dirty="0"/>
          </a:p>
        </p:txBody>
      </p:sp>
      <p:pic>
        <p:nvPicPr>
          <p:cNvPr id="5" name="Tijdelijke aanduiding voor inhoud 4" descr="Afbeelding met tekst, kaart&#10;&#10;Beschrijving is gegenereerd met zeer hoge betrouwbaarheid">
            <a:extLst>
              <a:ext uri="{FF2B5EF4-FFF2-40B4-BE49-F238E27FC236}">
                <a16:creationId xmlns:a16="http://schemas.microsoft.com/office/drawing/2014/main" id="{23F8CD7B-7AEF-4B25-A43B-1F98DD2E131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5697" t="9117" r="6786" b="12944"/>
          <a:stretch/>
        </p:blipFill>
        <p:spPr>
          <a:xfrm>
            <a:off x="4548851" y="1719437"/>
            <a:ext cx="4305781" cy="4796934"/>
          </a:xfrm>
        </p:spPr>
      </p:pic>
      <p:sp>
        <p:nvSpPr>
          <p:cNvPr id="6" name="Tekstvak 5">
            <a:extLst>
              <a:ext uri="{FF2B5EF4-FFF2-40B4-BE49-F238E27FC236}">
                <a16:creationId xmlns:a16="http://schemas.microsoft.com/office/drawing/2014/main" id="{E3B76218-F62F-4821-83C0-86ECBAFD342B}"/>
              </a:ext>
            </a:extLst>
          </p:cNvPr>
          <p:cNvSpPr txBox="1"/>
          <p:nvPr/>
        </p:nvSpPr>
        <p:spPr>
          <a:xfrm>
            <a:off x="648182" y="6180359"/>
            <a:ext cx="3773347" cy="307777"/>
          </a:xfrm>
          <a:prstGeom prst="rect">
            <a:avLst/>
          </a:prstGeom>
          <a:noFill/>
        </p:spPr>
        <p:txBody>
          <a:bodyPr wrap="square" rtlCol="0">
            <a:spAutoFit/>
          </a:bodyPr>
          <a:lstStyle/>
          <a:p>
            <a:r>
              <a:rPr lang="nl-NL" sz="1400" dirty="0"/>
              <a:t>https://www.social-enterprise.nl/wie-doen-het/</a:t>
            </a:r>
          </a:p>
        </p:txBody>
      </p:sp>
      <p:sp>
        <p:nvSpPr>
          <p:cNvPr id="7" name="Tekstvak 6">
            <a:extLst>
              <a:ext uri="{FF2B5EF4-FFF2-40B4-BE49-F238E27FC236}">
                <a16:creationId xmlns:a16="http://schemas.microsoft.com/office/drawing/2014/main" id="{96C3C2C1-0431-4DD4-931B-C78E52F21E52}"/>
              </a:ext>
            </a:extLst>
          </p:cNvPr>
          <p:cNvSpPr txBox="1"/>
          <p:nvPr/>
        </p:nvSpPr>
        <p:spPr>
          <a:xfrm>
            <a:off x="975360" y="2514600"/>
            <a:ext cx="2697480" cy="2862322"/>
          </a:xfrm>
          <a:prstGeom prst="rect">
            <a:avLst/>
          </a:prstGeom>
          <a:noFill/>
        </p:spPr>
        <p:txBody>
          <a:bodyPr wrap="square" rtlCol="0">
            <a:spAutoFit/>
          </a:bodyPr>
          <a:lstStyle/>
          <a:p>
            <a:r>
              <a:rPr lang="nl-NL" sz="3600" dirty="0"/>
              <a:t>Ca. 1000 </a:t>
            </a:r>
            <a:r>
              <a:rPr lang="nl-NL" sz="3600" dirty="0" err="1"/>
              <a:t>social</a:t>
            </a:r>
            <a:r>
              <a:rPr lang="nl-NL" sz="3600" dirty="0"/>
              <a:t> </a:t>
            </a:r>
            <a:r>
              <a:rPr lang="nl-NL" sz="3600" dirty="0" err="1"/>
              <a:t>enterprises</a:t>
            </a:r>
            <a:r>
              <a:rPr lang="nl-NL" sz="3600" dirty="0"/>
              <a:t> in Amsterdam</a:t>
            </a:r>
          </a:p>
        </p:txBody>
      </p:sp>
    </p:spTree>
    <p:extLst>
      <p:ext uri="{BB962C8B-B14F-4D97-AF65-F5344CB8AC3E}">
        <p14:creationId xmlns:p14="http://schemas.microsoft.com/office/powerpoint/2010/main" val="3569476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2294B9B-4863-4ED2-AE26-5406171DD457}"/>
              </a:ext>
            </a:extLst>
          </p:cNvPr>
          <p:cNvSpPr>
            <a:spLocks noGrp="1"/>
          </p:cNvSpPr>
          <p:nvPr>
            <p:ph type="title"/>
          </p:nvPr>
        </p:nvSpPr>
        <p:spPr/>
        <p:txBody>
          <a:bodyPr/>
          <a:lstStyle/>
          <a:p>
            <a:r>
              <a:rPr lang="nl-NL" dirty="0"/>
              <a:t> </a:t>
            </a:r>
          </a:p>
        </p:txBody>
      </p:sp>
      <p:sp>
        <p:nvSpPr>
          <p:cNvPr id="15" name="Tijdelijke aanduiding voor inhoud 14">
            <a:extLst>
              <a:ext uri="{FF2B5EF4-FFF2-40B4-BE49-F238E27FC236}">
                <a16:creationId xmlns:a16="http://schemas.microsoft.com/office/drawing/2014/main" id="{8BFD42CB-3F77-4D6C-928D-50C90CF3E50A}"/>
              </a:ext>
            </a:extLst>
          </p:cNvPr>
          <p:cNvSpPr>
            <a:spLocks noGrp="1"/>
          </p:cNvSpPr>
          <p:nvPr>
            <p:ph idx="4294967295"/>
          </p:nvPr>
        </p:nvSpPr>
        <p:spPr>
          <a:xfrm>
            <a:off x="0" y="2141538"/>
            <a:ext cx="10515600" cy="4351337"/>
          </a:xfrm>
        </p:spPr>
        <p:txBody>
          <a:bodyPr/>
          <a:lstStyle/>
          <a:p>
            <a:endParaRPr lang="en-US" dirty="0"/>
          </a:p>
          <a:p>
            <a:endParaRPr lang="en-US" dirty="0"/>
          </a:p>
          <a:p>
            <a:endParaRPr lang="en-US" dirty="0"/>
          </a:p>
          <a:p>
            <a:pPr marL="0" indent="0">
              <a:buNone/>
            </a:pPr>
            <a:endParaRPr lang="en-US" dirty="0"/>
          </a:p>
          <a:p>
            <a:endParaRPr lang="en-US" dirty="0"/>
          </a:p>
          <a:p>
            <a:r>
              <a:rPr lang="en-US" dirty="0" err="1"/>
              <a:t>WeMakeThe.City</a:t>
            </a:r>
            <a:r>
              <a:rPr lang="en-US" dirty="0"/>
              <a:t>  is the largest city festival in Europe. We celebrate urban living whilst addressing important urban issues in the metropolitan region  of Amsterdam. How can we make our cities better? How do we make better cities?</a:t>
            </a:r>
            <a:endParaRPr lang="nl-NL" dirty="0"/>
          </a:p>
        </p:txBody>
      </p:sp>
      <p:pic>
        <p:nvPicPr>
          <p:cNvPr id="8" name="Afbeelding 7">
            <a:extLst>
              <a:ext uri="{FF2B5EF4-FFF2-40B4-BE49-F238E27FC236}">
                <a16:creationId xmlns:a16="http://schemas.microsoft.com/office/drawing/2014/main" id="{62E996BE-C211-46E4-9AFC-72A1987C8E9F}"/>
              </a:ext>
            </a:extLst>
          </p:cNvPr>
          <p:cNvPicPr>
            <a:picLocks noChangeAspect="1"/>
          </p:cNvPicPr>
          <p:nvPr/>
        </p:nvPicPr>
        <p:blipFill>
          <a:blip r:embed="rId2"/>
          <a:stretch>
            <a:fillRect/>
          </a:stretch>
        </p:blipFill>
        <p:spPr>
          <a:xfrm>
            <a:off x="571982" y="2160346"/>
            <a:ext cx="6581775" cy="1152525"/>
          </a:xfrm>
          <a:prstGeom prst="rect">
            <a:avLst/>
          </a:prstGeom>
        </p:spPr>
      </p:pic>
      <p:sp>
        <p:nvSpPr>
          <p:cNvPr id="9" name="Tekstvak 8">
            <a:extLst>
              <a:ext uri="{FF2B5EF4-FFF2-40B4-BE49-F238E27FC236}">
                <a16:creationId xmlns:a16="http://schemas.microsoft.com/office/drawing/2014/main" id="{B8629AF4-CF21-4192-A081-E49B694376A3}"/>
              </a:ext>
            </a:extLst>
          </p:cNvPr>
          <p:cNvSpPr txBox="1"/>
          <p:nvPr/>
        </p:nvSpPr>
        <p:spPr>
          <a:xfrm>
            <a:off x="438149" y="3331680"/>
            <a:ext cx="7381875" cy="1323439"/>
          </a:xfrm>
          <a:prstGeom prst="rect">
            <a:avLst/>
          </a:prstGeom>
          <a:noFill/>
        </p:spPr>
        <p:txBody>
          <a:bodyPr wrap="square" rtlCol="0">
            <a:spAutoFit/>
          </a:bodyPr>
          <a:lstStyle/>
          <a:p>
            <a:r>
              <a:rPr lang="nl-NL" sz="8000" b="1" dirty="0">
                <a:solidFill>
                  <a:srgbClr val="FF0000"/>
                </a:solidFill>
              </a:rPr>
              <a:t>20-24 </a:t>
            </a:r>
            <a:r>
              <a:rPr lang="nl-NL" sz="8000" b="1" dirty="0" err="1">
                <a:solidFill>
                  <a:srgbClr val="FF0000"/>
                </a:solidFill>
              </a:rPr>
              <a:t>June</a:t>
            </a:r>
            <a:r>
              <a:rPr lang="nl-NL" sz="8000" b="1" dirty="0">
                <a:solidFill>
                  <a:srgbClr val="FF0000"/>
                </a:solidFill>
              </a:rPr>
              <a:t> 2018</a:t>
            </a:r>
          </a:p>
        </p:txBody>
      </p:sp>
      <p:sp>
        <p:nvSpPr>
          <p:cNvPr id="2" name="Rechthoek 1">
            <a:extLst>
              <a:ext uri="{FF2B5EF4-FFF2-40B4-BE49-F238E27FC236}">
                <a16:creationId xmlns:a16="http://schemas.microsoft.com/office/drawing/2014/main" id="{75E81A7C-0405-4BCF-80D7-713D8B1E8CF5}"/>
              </a:ext>
            </a:extLst>
          </p:cNvPr>
          <p:cNvSpPr/>
          <p:nvPr/>
        </p:nvSpPr>
        <p:spPr>
          <a:xfrm>
            <a:off x="438149" y="469563"/>
            <a:ext cx="10515599" cy="1446550"/>
          </a:xfrm>
          <a:prstGeom prst="rect">
            <a:avLst/>
          </a:prstGeom>
        </p:spPr>
        <p:txBody>
          <a:bodyPr wrap="square">
            <a:spAutoFit/>
          </a:bodyPr>
          <a:lstStyle/>
          <a:p>
            <a:r>
              <a:rPr lang="nl-NL" sz="4400" dirty="0"/>
              <a:t>Action line 2:  </a:t>
            </a:r>
            <a:r>
              <a:rPr lang="nl-NL" sz="4400" dirty="0" err="1"/>
              <a:t>Strengthening</a:t>
            </a:r>
            <a:r>
              <a:rPr lang="nl-NL" sz="4400" dirty="0"/>
              <a:t> </a:t>
            </a:r>
            <a:r>
              <a:rPr lang="nl-NL" sz="4400" dirty="0" err="1"/>
              <a:t>network</a:t>
            </a:r>
            <a:r>
              <a:rPr lang="nl-NL" sz="4400" dirty="0"/>
              <a:t> </a:t>
            </a:r>
            <a:r>
              <a:rPr lang="nl-NL" sz="4400" dirty="0" err="1"/>
              <a:t>and</a:t>
            </a:r>
            <a:r>
              <a:rPr lang="nl-NL" sz="4400" dirty="0"/>
              <a:t> </a:t>
            </a:r>
            <a:r>
              <a:rPr lang="nl-NL" sz="4400" dirty="0" err="1"/>
              <a:t>conducive</a:t>
            </a:r>
            <a:r>
              <a:rPr lang="nl-NL" sz="4400" dirty="0"/>
              <a:t> environment </a:t>
            </a:r>
            <a:r>
              <a:rPr lang="nl-NL" sz="4400" dirty="0" err="1"/>
              <a:t>for</a:t>
            </a:r>
            <a:r>
              <a:rPr lang="nl-NL" sz="4400" dirty="0"/>
              <a:t> </a:t>
            </a:r>
            <a:r>
              <a:rPr lang="nl-NL" sz="4400" dirty="0" err="1"/>
              <a:t>social</a:t>
            </a:r>
            <a:r>
              <a:rPr lang="nl-NL" sz="4400" dirty="0"/>
              <a:t> </a:t>
            </a:r>
            <a:r>
              <a:rPr lang="nl-NL" sz="4400" dirty="0" err="1"/>
              <a:t>enterprises</a:t>
            </a:r>
            <a:endParaRPr lang="nl-NL" sz="4400" dirty="0"/>
          </a:p>
        </p:txBody>
      </p:sp>
    </p:spTree>
    <p:extLst>
      <p:ext uri="{BB962C8B-B14F-4D97-AF65-F5344CB8AC3E}">
        <p14:creationId xmlns:p14="http://schemas.microsoft.com/office/powerpoint/2010/main" val="2876284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gebouw, binnen, muur&#10;&#10;Beschrijving is gegenereerd met zeer hoge betrouwbaarheid">
            <a:extLst>
              <a:ext uri="{FF2B5EF4-FFF2-40B4-BE49-F238E27FC236}">
                <a16:creationId xmlns:a16="http://schemas.microsoft.com/office/drawing/2014/main" id="{7A9E100E-F833-4540-9CEB-412D75547FB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999" r="38552" b="1"/>
          <a:stretch/>
        </p:blipFill>
        <p:spPr>
          <a:xfrm rot="5400000">
            <a:off x="635935" y="-635936"/>
            <a:ext cx="6858000" cy="8129873"/>
          </a:xfrm>
          <a:prstGeom prst="rect">
            <a:avLst/>
          </a:prstGeom>
        </p:spPr>
      </p:pic>
      <p:sp>
        <p:nvSpPr>
          <p:cNvPr id="2" name="Titel 1">
            <a:extLst>
              <a:ext uri="{FF2B5EF4-FFF2-40B4-BE49-F238E27FC236}">
                <a16:creationId xmlns:a16="http://schemas.microsoft.com/office/drawing/2014/main" id="{FB3D09AA-6611-46B7-883E-D9E4CC47F832}"/>
              </a:ext>
            </a:extLst>
          </p:cNvPr>
          <p:cNvSpPr>
            <a:spLocks noGrp="1"/>
          </p:cNvSpPr>
          <p:nvPr>
            <p:ph type="title"/>
          </p:nvPr>
        </p:nvSpPr>
        <p:spPr>
          <a:xfrm>
            <a:off x="8789335" y="2759242"/>
            <a:ext cx="2728897" cy="1331495"/>
          </a:xfrm>
        </p:spPr>
        <p:txBody>
          <a:bodyPr vert="horz" lIns="91440" tIns="45720" rIns="91440" bIns="45720" rtlCol="0" anchor="ctr">
            <a:normAutofit/>
          </a:bodyPr>
          <a:lstStyle/>
          <a:p>
            <a:pPr algn="ctr"/>
            <a:r>
              <a:rPr lang="en-US" sz="2800"/>
              <a:t>Providing Space</a:t>
            </a:r>
          </a:p>
        </p:txBody>
      </p:sp>
    </p:spTree>
    <p:extLst>
      <p:ext uri="{BB962C8B-B14F-4D97-AF65-F5344CB8AC3E}">
        <p14:creationId xmlns:p14="http://schemas.microsoft.com/office/powerpoint/2010/main" val="303727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747379-F63D-491A-9412-69D711FBBE58}"/>
              </a:ext>
            </a:extLst>
          </p:cNvPr>
          <p:cNvSpPr>
            <a:spLocks noGrp="1"/>
          </p:cNvSpPr>
          <p:nvPr>
            <p:ph type="title"/>
          </p:nvPr>
        </p:nvSpPr>
        <p:spPr>
          <a:xfrm>
            <a:off x="776654" y="200978"/>
            <a:ext cx="10515600" cy="1325563"/>
          </a:xfrm>
        </p:spPr>
        <p:txBody>
          <a:bodyPr/>
          <a:lstStyle/>
          <a:p>
            <a:r>
              <a:rPr lang="nl-NL" dirty="0"/>
              <a:t>Multitenant buildings </a:t>
            </a:r>
            <a:r>
              <a:rPr lang="nl-NL" dirty="0" err="1"/>
              <a:t>for</a:t>
            </a:r>
            <a:r>
              <a:rPr lang="nl-NL" dirty="0"/>
              <a:t>                                     </a:t>
            </a:r>
            <a:r>
              <a:rPr lang="nl-NL" dirty="0" err="1"/>
              <a:t>starting</a:t>
            </a:r>
            <a:r>
              <a:rPr lang="nl-NL" dirty="0"/>
              <a:t> companies in Amsterdam</a:t>
            </a:r>
          </a:p>
        </p:txBody>
      </p:sp>
      <p:sp>
        <p:nvSpPr>
          <p:cNvPr id="3" name="Tijdelijke aanduiding voor inhoud 2">
            <a:extLst>
              <a:ext uri="{FF2B5EF4-FFF2-40B4-BE49-F238E27FC236}">
                <a16:creationId xmlns:a16="http://schemas.microsoft.com/office/drawing/2014/main" id="{AE459F85-FD8F-4EC1-B31D-13F5A8210F1C}"/>
              </a:ext>
            </a:extLst>
          </p:cNvPr>
          <p:cNvSpPr>
            <a:spLocks noGrp="1"/>
          </p:cNvSpPr>
          <p:nvPr>
            <p:ph idx="1"/>
          </p:nvPr>
        </p:nvSpPr>
        <p:spPr/>
        <p:txBody>
          <a:bodyPr/>
          <a:lstStyle/>
          <a:p>
            <a:pPr marL="0" indent="0">
              <a:buNone/>
            </a:pPr>
            <a:r>
              <a:rPr lang="nl-NL" dirty="0"/>
              <a:t>  </a:t>
            </a:r>
          </a:p>
        </p:txBody>
      </p:sp>
      <p:pic>
        <p:nvPicPr>
          <p:cNvPr id="4" name="Schermopname maken 3">
            <a:hlinkClick r:id="" action="ppaction://media"/>
            <a:extLst>
              <a:ext uri="{FF2B5EF4-FFF2-40B4-BE49-F238E27FC236}">
                <a16:creationId xmlns:a16="http://schemas.microsoft.com/office/drawing/2014/main" id="{1C701EA7-1AC6-4596-BF68-16C9D8C0646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14927"/>
          <a:stretch/>
        </p:blipFill>
        <p:spPr>
          <a:xfrm>
            <a:off x="1736725" y="1526541"/>
            <a:ext cx="7778222" cy="4650421"/>
          </a:xfrm>
          <a:prstGeom prst="rect">
            <a:avLst/>
          </a:prstGeom>
        </p:spPr>
      </p:pic>
    </p:spTree>
    <p:extLst>
      <p:ext uri="{BB962C8B-B14F-4D97-AF65-F5344CB8AC3E}">
        <p14:creationId xmlns:p14="http://schemas.microsoft.com/office/powerpoint/2010/main" val="342073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7BE5CA-4366-4D33-9A22-FFD9AC754852}"/>
              </a:ext>
            </a:extLst>
          </p:cNvPr>
          <p:cNvSpPr>
            <a:spLocks noGrp="1"/>
          </p:cNvSpPr>
          <p:nvPr>
            <p:ph type="title"/>
          </p:nvPr>
        </p:nvSpPr>
        <p:spPr/>
        <p:txBody>
          <a:bodyPr/>
          <a:lstStyle/>
          <a:p>
            <a:r>
              <a:rPr lang="nl-NL" dirty="0" err="1"/>
              <a:t>Connecting</a:t>
            </a:r>
            <a:r>
              <a:rPr lang="nl-NL" dirty="0"/>
              <a:t> innovators</a:t>
            </a:r>
          </a:p>
        </p:txBody>
      </p:sp>
      <p:sp>
        <p:nvSpPr>
          <p:cNvPr id="3" name="Tijdelijke aanduiding voor inhoud 2">
            <a:extLst>
              <a:ext uri="{FF2B5EF4-FFF2-40B4-BE49-F238E27FC236}">
                <a16:creationId xmlns:a16="http://schemas.microsoft.com/office/drawing/2014/main" id="{0C0F121C-9EEE-4EE9-B4ED-51B32198A140}"/>
              </a:ext>
            </a:extLst>
          </p:cNvPr>
          <p:cNvSpPr>
            <a:spLocks noGrp="1"/>
          </p:cNvSpPr>
          <p:nvPr>
            <p:ph idx="1"/>
          </p:nvPr>
        </p:nvSpPr>
        <p:spPr>
          <a:xfrm>
            <a:off x="838200" y="1825625"/>
            <a:ext cx="10515600" cy="628406"/>
          </a:xfrm>
        </p:spPr>
        <p:txBody>
          <a:bodyPr>
            <a:normAutofit lnSpcReduction="10000"/>
          </a:bodyPr>
          <a:lstStyle/>
          <a:p>
            <a:pPr marL="0" indent="0">
              <a:buNone/>
            </a:pPr>
            <a:r>
              <a:rPr lang="nl-NL" sz="4000" b="1" dirty="0" err="1">
                <a:solidFill>
                  <a:srgbClr val="FF0000"/>
                </a:solidFill>
              </a:rPr>
              <a:t>amsterdam</a:t>
            </a:r>
            <a:r>
              <a:rPr lang="nl-NL" sz="4000" b="1" dirty="0">
                <a:solidFill>
                  <a:srgbClr val="FF0000"/>
                </a:solidFill>
              </a:rPr>
              <a:t> </a:t>
            </a:r>
            <a:r>
              <a:rPr lang="nl-NL" sz="4000" b="1" dirty="0" err="1">
                <a:solidFill>
                  <a:srgbClr val="FF0000"/>
                </a:solidFill>
              </a:rPr>
              <a:t>economic</a:t>
            </a:r>
            <a:r>
              <a:rPr lang="nl-NL" sz="4000" b="1" dirty="0">
                <a:solidFill>
                  <a:srgbClr val="FF0000"/>
                </a:solidFill>
              </a:rPr>
              <a:t> board</a:t>
            </a:r>
          </a:p>
          <a:p>
            <a:pPr marL="0" indent="0">
              <a:buNone/>
            </a:pPr>
            <a:endParaRPr lang="nl-NL" sz="4000" b="1" dirty="0">
              <a:solidFill>
                <a:srgbClr val="FF0000"/>
              </a:solidFill>
            </a:endParaRPr>
          </a:p>
          <a:p>
            <a:pPr marL="0" indent="0">
              <a:buNone/>
            </a:pPr>
            <a:endParaRPr lang="nl-NL" sz="4000" b="1" dirty="0">
              <a:solidFill>
                <a:srgbClr val="FF0000"/>
              </a:solidFill>
            </a:endParaRPr>
          </a:p>
        </p:txBody>
      </p:sp>
      <p:pic>
        <p:nvPicPr>
          <p:cNvPr id="4" name="Picture 2" descr="https://mir-s3-cdn-cf.behance.net/project_modules/disp/ad576254934123.56095c4113d75.png">
            <a:extLst>
              <a:ext uri="{FF2B5EF4-FFF2-40B4-BE49-F238E27FC236}">
                <a16:creationId xmlns:a16="http://schemas.microsoft.com/office/drawing/2014/main" id="{CEFA27F2-2F1E-447D-9E60-1B1DA4DD11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202" b="53135"/>
          <a:stretch/>
        </p:blipFill>
        <p:spPr bwMode="auto">
          <a:xfrm>
            <a:off x="157395" y="2588968"/>
            <a:ext cx="11877210" cy="4038251"/>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0869978B-64A7-46F6-A6DD-5D69979503C3}"/>
              </a:ext>
            </a:extLst>
          </p:cNvPr>
          <p:cNvSpPr txBox="1"/>
          <p:nvPr/>
        </p:nvSpPr>
        <p:spPr>
          <a:xfrm>
            <a:off x="893153" y="3352311"/>
            <a:ext cx="10235956" cy="2339102"/>
          </a:xfrm>
          <a:prstGeom prst="rect">
            <a:avLst/>
          </a:prstGeom>
          <a:solidFill>
            <a:schemeClr val="bg1"/>
          </a:solidFill>
        </p:spPr>
        <p:txBody>
          <a:bodyPr wrap="square" rtlCol="0">
            <a:spAutoFit/>
          </a:bodyPr>
          <a:lstStyle/>
          <a:p>
            <a:r>
              <a:rPr lang="en-US" sz="3200" dirty="0"/>
              <a:t>made up of leading directors of academic institutions, company CEOs, alderpersons and mayors from the Amsterdam Metropolitan Area. Together they are devising the strategy for the metropolis of the future.</a:t>
            </a:r>
          </a:p>
          <a:p>
            <a:endParaRPr lang="nl-NL" dirty="0"/>
          </a:p>
        </p:txBody>
      </p:sp>
    </p:spTree>
    <p:extLst>
      <p:ext uri="{BB962C8B-B14F-4D97-AF65-F5344CB8AC3E}">
        <p14:creationId xmlns:p14="http://schemas.microsoft.com/office/powerpoint/2010/main" val="2601004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037257-9B9E-4B13-ADAE-4B6C3A512231}"/>
              </a:ext>
            </a:extLst>
          </p:cNvPr>
          <p:cNvSpPr>
            <a:spLocks noGrp="1"/>
          </p:cNvSpPr>
          <p:nvPr>
            <p:ph type="title"/>
          </p:nvPr>
        </p:nvSpPr>
        <p:spPr/>
        <p:txBody>
          <a:bodyPr/>
          <a:lstStyle/>
          <a:p>
            <a:r>
              <a:rPr lang="nl-NL" dirty="0"/>
              <a:t>Action line 3:  </a:t>
            </a:r>
            <a:br>
              <a:rPr lang="nl-NL" dirty="0"/>
            </a:br>
            <a:r>
              <a:rPr lang="nl-NL" dirty="0"/>
              <a:t>More </a:t>
            </a:r>
            <a:r>
              <a:rPr lang="nl-NL" dirty="0" err="1"/>
              <a:t>procurement</a:t>
            </a:r>
            <a:r>
              <a:rPr lang="nl-NL" dirty="0"/>
              <a:t> </a:t>
            </a:r>
            <a:r>
              <a:rPr lang="nl-NL" dirty="0" err="1"/>
              <a:t>from</a:t>
            </a:r>
            <a:r>
              <a:rPr lang="nl-NL" dirty="0"/>
              <a:t> </a:t>
            </a:r>
            <a:r>
              <a:rPr lang="nl-NL" dirty="0" err="1"/>
              <a:t>social</a:t>
            </a:r>
            <a:r>
              <a:rPr lang="nl-NL" dirty="0"/>
              <a:t> </a:t>
            </a:r>
            <a:r>
              <a:rPr lang="nl-NL" dirty="0" err="1"/>
              <a:t>enterprises</a:t>
            </a:r>
            <a:r>
              <a:rPr lang="nl-NL" dirty="0"/>
              <a:t>  </a:t>
            </a:r>
          </a:p>
        </p:txBody>
      </p:sp>
      <p:sp>
        <p:nvSpPr>
          <p:cNvPr id="3" name="Tijdelijke aanduiding voor inhoud 2">
            <a:extLst>
              <a:ext uri="{FF2B5EF4-FFF2-40B4-BE49-F238E27FC236}">
                <a16:creationId xmlns:a16="http://schemas.microsoft.com/office/drawing/2014/main" id="{338D35EE-5C3C-40B7-A54D-C7EAE943BCBD}"/>
              </a:ext>
            </a:extLst>
          </p:cNvPr>
          <p:cNvSpPr>
            <a:spLocks noGrp="1"/>
          </p:cNvSpPr>
          <p:nvPr>
            <p:ph idx="1"/>
          </p:nvPr>
        </p:nvSpPr>
        <p:spPr>
          <a:xfrm>
            <a:off x="838200" y="2618105"/>
            <a:ext cx="10515600" cy="2243455"/>
          </a:xfrm>
        </p:spPr>
        <p:txBody>
          <a:bodyPr/>
          <a:lstStyle/>
          <a:p>
            <a:r>
              <a:rPr lang="nl-NL" dirty="0" err="1"/>
              <a:t>Precondition</a:t>
            </a:r>
            <a:r>
              <a:rPr lang="nl-NL" dirty="0"/>
              <a:t>: new </a:t>
            </a:r>
            <a:r>
              <a:rPr lang="nl-NL" dirty="0" err="1"/>
              <a:t>procurement</a:t>
            </a:r>
            <a:r>
              <a:rPr lang="nl-NL" dirty="0"/>
              <a:t> </a:t>
            </a:r>
            <a:r>
              <a:rPr lang="nl-NL" dirty="0" err="1"/>
              <a:t>regulation</a:t>
            </a:r>
            <a:endParaRPr lang="nl-NL" dirty="0"/>
          </a:p>
          <a:p>
            <a:r>
              <a:rPr lang="nl-NL" dirty="0" err="1"/>
              <a:t>Lowest</a:t>
            </a:r>
            <a:r>
              <a:rPr lang="nl-NL" dirty="0"/>
              <a:t> </a:t>
            </a:r>
            <a:r>
              <a:rPr lang="nl-NL" dirty="0" err="1"/>
              <a:t>cost</a:t>
            </a:r>
            <a:r>
              <a:rPr lang="nl-NL" dirty="0"/>
              <a:t> </a:t>
            </a:r>
            <a:r>
              <a:rPr lang="nl-NL" dirty="0" err="1"/>
              <a:t>price</a:t>
            </a:r>
            <a:r>
              <a:rPr lang="nl-NL" dirty="0"/>
              <a:t> no </a:t>
            </a:r>
            <a:r>
              <a:rPr lang="nl-NL" dirty="0" err="1"/>
              <a:t>longer</a:t>
            </a:r>
            <a:r>
              <a:rPr lang="nl-NL" dirty="0"/>
              <a:t> </a:t>
            </a:r>
            <a:r>
              <a:rPr lang="nl-NL" dirty="0" err="1"/>
              <a:t>the</a:t>
            </a:r>
            <a:r>
              <a:rPr lang="nl-NL" dirty="0"/>
              <a:t> </a:t>
            </a:r>
            <a:r>
              <a:rPr lang="nl-NL" dirty="0" err="1"/>
              <a:t>only</a:t>
            </a:r>
            <a:r>
              <a:rPr lang="nl-NL" dirty="0"/>
              <a:t> </a:t>
            </a:r>
            <a:r>
              <a:rPr lang="nl-NL" dirty="0" err="1"/>
              <a:t>decicive</a:t>
            </a:r>
            <a:r>
              <a:rPr lang="nl-NL" dirty="0"/>
              <a:t> factor</a:t>
            </a:r>
          </a:p>
          <a:p>
            <a:r>
              <a:rPr lang="nl-NL" dirty="0" err="1"/>
              <a:t>Instead</a:t>
            </a:r>
            <a:r>
              <a:rPr lang="nl-NL" dirty="0"/>
              <a:t>, </a:t>
            </a:r>
            <a:r>
              <a:rPr lang="nl-NL" dirty="0" err="1"/>
              <a:t>social</a:t>
            </a:r>
            <a:r>
              <a:rPr lang="nl-NL" dirty="0"/>
              <a:t> </a:t>
            </a:r>
            <a:r>
              <a:rPr lang="nl-NL" dirty="0" err="1"/>
              <a:t>and</a:t>
            </a:r>
            <a:r>
              <a:rPr lang="nl-NL" dirty="0"/>
              <a:t> </a:t>
            </a:r>
            <a:r>
              <a:rPr lang="nl-NL" dirty="0" err="1"/>
              <a:t>environmental</a:t>
            </a:r>
            <a:r>
              <a:rPr lang="nl-NL" dirty="0"/>
              <a:t> impact has </a:t>
            </a:r>
            <a:r>
              <a:rPr lang="nl-NL" dirty="0" err="1"/>
              <a:t>to</a:t>
            </a:r>
            <a:r>
              <a:rPr lang="nl-NL" dirty="0"/>
              <a:t> </a:t>
            </a:r>
            <a:r>
              <a:rPr lang="nl-NL" dirty="0" err="1"/>
              <a:t>be</a:t>
            </a:r>
            <a:r>
              <a:rPr lang="nl-NL" dirty="0"/>
              <a:t> taken </a:t>
            </a:r>
            <a:r>
              <a:rPr lang="nl-NL" dirty="0" err="1"/>
              <a:t>into</a:t>
            </a:r>
            <a:r>
              <a:rPr lang="nl-NL" dirty="0"/>
              <a:t> account  </a:t>
            </a:r>
          </a:p>
          <a:p>
            <a:r>
              <a:rPr lang="nl-NL" dirty="0" err="1"/>
              <a:t>This</a:t>
            </a:r>
            <a:r>
              <a:rPr lang="nl-NL" dirty="0"/>
              <a:t> </a:t>
            </a:r>
            <a:r>
              <a:rPr lang="nl-NL" dirty="0" err="1"/>
              <a:t>requires</a:t>
            </a:r>
            <a:r>
              <a:rPr lang="nl-NL" dirty="0"/>
              <a:t> </a:t>
            </a:r>
            <a:r>
              <a:rPr lang="nl-NL" dirty="0" err="1"/>
              <a:t>some</a:t>
            </a:r>
            <a:r>
              <a:rPr lang="nl-NL" dirty="0"/>
              <a:t> </a:t>
            </a:r>
            <a:r>
              <a:rPr lang="nl-NL" dirty="0" err="1"/>
              <a:t>measurement</a:t>
            </a:r>
            <a:r>
              <a:rPr lang="nl-NL" dirty="0"/>
              <a:t> of </a:t>
            </a:r>
            <a:r>
              <a:rPr lang="nl-NL" dirty="0" err="1"/>
              <a:t>social</a:t>
            </a:r>
            <a:r>
              <a:rPr lang="nl-NL" dirty="0"/>
              <a:t> impact</a:t>
            </a:r>
          </a:p>
          <a:p>
            <a:pPr marL="0" indent="0">
              <a:buNone/>
            </a:pPr>
            <a:endParaRPr lang="nl-NL" dirty="0"/>
          </a:p>
        </p:txBody>
      </p:sp>
      <p:sp>
        <p:nvSpPr>
          <p:cNvPr id="4" name="Tekstvak 3">
            <a:extLst>
              <a:ext uri="{FF2B5EF4-FFF2-40B4-BE49-F238E27FC236}">
                <a16:creationId xmlns:a16="http://schemas.microsoft.com/office/drawing/2014/main" id="{256A6776-51B3-4BE1-B053-F4C17D5839F0}"/>
              </a:ext>
            </a:extLst>
          </p:cNvPr>
          <p:cNvSpPr txBox="1"/>
          <p:nvPr/>
        </p:nvSpPr>
        <p:spPr>
          <a:xfrm>
            <a:off x="838200" y="5013959"/>
            <a:ext cx="5135880" cy="1384995"/>
          </a:xfrm>
          <a:prstGeom prst="rect">
            <a:avLst/>
          </a:prstGeom>
          <a:noFill/>
        </p:spPr>
        <p:txBody>
          <a:bodyPr wrap="square" rtlCol="0">
            <a:spAutoFit/>
          </a:bodyPr>
          <a:lstStyle/>
          <a:p>
            <a:r>
              <a:rPr lang="nl-NL" sz="2800" dirty="0" err="1"/>
              <a:t>Law</a:t>
            </a:r>
            <a:r>
              <a:rPr lang="nl-NL" sz="2800" dirty="0"/>
              <a:t> of 2016 </a:t>
            </a:r>
            <a:r>
              <a:rPr lang="nl-NL" sz="2800" dirty="0" err="1"/>
              <a:t>allows</a:t>
            </a:r>
            <a:r>
              <a:rPr lang="nl-NL" sz="2800" dirty="0"/>
              <a:t> </a:t>
            </a:r>
            <a:r>
              <a:rPr lang="nl-NL" sz="2800" dirty="0" err="1"/>
              <a:t>to</a:t>
            </a:r>
            <a:r>
              <a:rPr lang="nl-NL" sz="2800" dirty="0"/>
              <a:t> order </a:t>
            </a:r>
            <a:r>
              <a:rPr lang="nl-NL" sz="2800" dirty="0" err="1"/>
              <a:t>directly</a:t>
            </a:r>
            <a:r>
              <a:rPr lang="nl-NL" sz="2800" dirty="0"/>
              <a:t> </a:t>
            </a:r>
            <a:r>
              <a:rPr lang="nl-NL" sz="2800" dirty="0" err="1"/>
              <a:t>from</a:t>
            </a:r>
            <a:r>
              <a:rPr lang="nl-NL" sz="2800" dirty="0"/>
              <a:t> companies </a:t>
            </a:r>
            <a:r>
              <a:rPr lang="nl-NL" sz="2800" dirty="0" err="1"/>
              <a:t>with</a:t>
            </a:r>
            <a:r>
              <a:rPr lang="nl-NL" sz="2800" dirty="0"/>
              <a:t> &gt; 30 %  employees </a:t>
            </a:r>
            <a:r>
              <a:rPr lang="nl-NL" sz="2800" dirty="0" err="1"/>
              <a:t>with</a:t>
            </a:r>
            <a:r>
              <a:rPr lang="nl-NL" sz="2800" dirty="0"/>
              <a:t> a handicap. </a:t>
            </a:r>
          </a:p>
        </p:txBody>
      </p:sp>
      <p:pic>
        <p:nvPicPr>
          <p:cNvPr id="2050" name="Picture 2" descr="Studio Perspective">
            <a:extLst>
              <a:ext uri="{FF2B5EF4-FFF2-40B4-BE49-F238E27FC236}">
                <a16:creationId xmlns:a16="http://schemas.microsoft.com/office/drawing/2014/main" id="{AC2C852B-604D-41AF-B085-F241E33262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7720" y="4501299"/>
            <a:ext cx="2729230" cy="1821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941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Afbeeldingsresultaat voor Amsterdam Fund for Social Enterprises">
            <a:extLst>
              <a:ext uri="{FF2B5EF4-FFF2-40B4-BE49-F238E27FC236}">
                <a16:creationId xmlns:a16="http://schemas.microsoft.com/office/drawing/2014/main" id="{6D6FE374-8775-4E40-8C1E-24148503A9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56" r="9303" b="1"/>
          <a:stretch/>
        </p:blipFill>
        <p:spPr bwMode="auto">
          <a:xfrm>
            <a:off x="5943600" y="1904282"/>
            <a:ext cx="5410200" cy="3708562"/>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B571604-5DBB-449E-B8DA-D97BC8A08350}"/>
              </a:ext>
            </a:extLst>
          </p:cNvPr>
          <p:cNvSpPr>
            <a:spLocks noGrp="1"/>
          </p:cNvSpPr>
          <p:nvPr>
            <p:ph type="title"/>
          </p:nvPr>
        </p:nvSpPr>
        <p:spPr>
          <a:xfrm>
            <a:off x="838200" y="365125"/>
            <a:ext cx="10515600" cy="1325563"/>
          </a:xfrm>
        </p:spPr>
        <p:txBody>
          <a:bodyPr>
            <a:normAutofit/>
          </a:bodyPr>
          <a:lstStyle/>
          <a:p>
            <a:r>
              <a:rPr lang="nl-NL" dirty="0"/>
              <a:t>Action line 4: </a:t>
            </a:r>
            <a:br>
              <a:rPr lang="nl-NL" dirty="0"/>
            </a:br>
            <a:r>
              <a:rPr lang="nl-NL" dirty="0"/>
              <a:t>More </a:t>
            </a:r>
            <a:r>
              <a:rPr lang="nl-NL" dirty="0" err="1"/>
              <a:t>capital</a:t>
            </a:r>
            <a:r>
              <a:rPr lang="nl-NL" dirty="0"/>
              <a:t> </a:t>
            </a:r>
            <a:r>
              <a:rPr lang="nl-NL" dirty="0" err="1"/>
              <a:t>for</a:t>
            </a:r>
            <a:r>
              <a:rPr lang="nl-NL" dirty="0"/>
              <a:t> </a:t>
            </a:r>
            <a:r>
              <a:rPr lang="nl-NL" dirty="0" err="1"/>
              <a:t>social</a:t>
            </a:r>
            <a:r>
              <a:rPr lang="nl-NL" dirty="0"/>
              <a:t> </a:t>
            </a:r>
            <a:r>
              <a:rPr lang="nl-NL" dirty="0" err="1"/>
              <a:t>enterprises</a:t>
            </a:r>
            <a:endParaRPr lang="nl-NL" dirty="0"/>
          </a:p>
        </p:txBody>
      </p:sp>
      <p:sp>
        <p:nvSpPr>
          <p:cNvPr id="3" name="Tijdelijke aanduiding voor inhoud 2">
            <a:extLst>
              <a:ext uri="{FF2B5EF4-FFF2-40B4-BE49-F238E27FC236}">
                <a16:creationId xmlns:a16="http://schemas.microsoft.com/office/drawing/2014/main" id="{29F05A05-A3DC-4A71-AF0D-572554389B5B}"/>
              </a:ext>
            </a:extLst>
          </p:cNvPr>
          <p:cNvSpPr>
            <a:spLocks noGrp="1"/>
          </p:cNvSpPr>
          <p:nvPr>
            <p:ph idx="1"/>
          </p:nvPr>
        </p:nvSpPr>
        <p:spPr>
          <a:xfrm>
            <a:off x="838200" y="1825625"/>
            <a:ext cx="3797807" cy="4351338"/>
          </a:xfrm>
        </p:spPr>
        <p:txBody>
          <a:bodyPr>
            <a:normAutofit/>
          </a:bodyPr>
          <a:lstStyle/>
          <a:p>
            <a:r>
              <a:rPr lang="nl-NL" dirty="0"/>
              <a:t>Research on a </a:t>
            </a:r>
            <a:r>
              <a:rPr lang="nl-NL" dirty="0" err="1"/>
              <a:t>possible</a:t>
            </a:r>
            <a:r>
              <a:rPr lang="nl-NL" dirty="0"/>
              <a:t> Amsterdam Fund </a:t>
            </a:r>
            <a:r>
              <a:rPr lang="nl-NL" dirty="0" err="1"/>
              <a:t>for</a:t>
            </a:r>
            <a:r>
              <a:rPr lang="nl-NL" dirty="0"/>
              <a:t> </a:t>
            </a:r>
            <a:r>
              <a:rPr lang="nl-NL" dirty="0" err="1"/>
              <a:t>Social</a:t>
            </a:r>
            <a:r>
              <a:rPr lang="nl-NL" dirty="0"/>
              <a:t> Enterprises</a:t>
            </a:r>
          </a:p>
          <a:p>
            <a:r>
              <a:rPr lang="nl-NL" dirty="0"/>
              <a:t>Support </a:t>
            </a:r>
            <a:r>
              <a:rPr lang="nl-NL" dirty="0" err="1"/>
              <a:t>for</a:t>
            </a:r>
            <a:r>
              <a:rPr lang="nl-NL" dirty="0"/>
              <a:t> </a:t>
            </a:r>
            <a:r>
              <a:rPr lang="nl-NL" dirty="0" err="1"/>
              <a:t>participation</a:t>
            </a:r>
            <a:r>
              <a:rPr lang="nl-NL" dirty="0"/>
              <a:t> in European </a:t>
            </a:r>
            <a:r>
              <a:rPr lang="nl-NL" dirty="0" err="1"/>
              <a:t>projects</a:t>
            </a:r>
            <a:endParaRPr lang="nl-NL" dirty="0"/>
          </a:p>
          <a:p>
            <a:r>
              <a:rPr lang="nl-NL" dirty="0" err="1"/>
              <a:t>Strengthen</a:t>
            </a:r>
            <a:r>
              <a:rPr lang="nl-NL" dirty="0"/>
              <a:t> </a:t>
            </a:r>
            <a:r>
              <a:rPr lang="nl-NL" dirty="0" err="1"/>
              <a:t>connections</a:t>
            </a:r>
            <a:r>
              <a:rPr lang="nl-NL" dirty="0"/>
              <a:t> </a:t>
            </a:r>
            <a:r>
              <a:rPr lang="nl-NL" dirty="0" err="1"/>
              <a:t>with</a:t>
            </a:r>
            <a:r>
              <a:rPr lang="nl-NL" dirty="0"/>
              <a:t> financial </a:t>
            </a:r>
            <a:r>
              <a:rPr lang="nl-NL" dirty="0" err="1"/>
              <a:t>institutions</a:t>
            </a:r>
            <a:endParaRPr lang="nl-NL" dirty="0"/>
          </a:p>
        </p:txBody>
      </p:sp>
    </p:spTree>
    <p:extLst>
      <p:ext uri="{BB962C8B-B14F-4D97-AF65-F5344CB8AC3E}">
        <p14:creationId xmlns:p14="http://schemas.microsoft.com/office/powerpoint/2010/main" val="115881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396779-DAB8-4DCA-89EC-E156161A1B59}"/>
              </a:ext>
            </a:extLst>
          </p:cNvPr>
          <p:cNvSpPr>
            <a:spLocks noGrp="1"/>
          </p:cNvSpPr>
          <p:nvPr>
            <p:ph type="title"/>
          </p:nvPr>
        </p:nvSpPr>
        <p:spPr>
          <a:xfrm>
            <a:off x="838200" y="365125"/>
            <a:ext cx="10774680" cy="1325563"/>
          </a:xfrm>
        </p:spPr>
        <p:txBody>
          <a:bodyPr/>
          <a:lstStyle/>
          <a:p>
            <a:r>
              <a:rPr lang="nl-NL" dirty="0"/>
              <a:t>Action line 5:  </a:t>
            </a:r>
            <a:r>
              <a:rPr lang="nl-NL" dirty="0" err="1"/>
              <a:t>Strengthen</a:t>
            </a:r>
            <a:r>
              <a:rPr lang="nl-NL" dirty="0"/>
              <a:t> </a:t>
            </a:r>
            <a:r>
              <a:rPr lang="nl-NL" dirty="0" err="1"/>
              <a:t>entrepreneurial</a:t>
            </a:r>
            <a:r>
              <a:rPr lang="nl-NL" dirty="0"/>
              <a:t> skills </a:t>
            </a:r>
          </a:p>
        </p:txBody>
      </p:sp>
      <p:pic>
        <p:nvPicPr>
          <p:cNvPr id="4" name="Picture 2" descr="impact hub anniversary">
            <a:extLst>
              <a:ext uri="{FF2B5EF4-FFF2-40B4-BE49-F238E27FC236}">
                <a16:creationId xmlns:a16="http://schemas.microsoft.com/office/drawing/2014/main" id="{BCB861BC-2C4D-4668-BE00-727F7A9EC6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137" b="1593"/>
          <a:stretch/>
        </p:blipFill>
        <p:spPr bwMode="auto">
          <a:xfrm>
            <a:off x="2616767" y="1371345"/>
            <a:ext cx="8996113" cy="5060315"/>
          </a:xfrm>
          <a:prstGeom prst="rect">
            <a:avLst/>
          </a:prstGeom>
          <a:noFill/>
          <a:extLst>
            <a:ext uri="{909E8E84-426E-40DD-AFC4-6F175D3DCCD1}">
              <a14:hiddenFill xmlns:a14="http://schemas.microsoft.com/office/drawing/2010/main">
                <a:solidFill>
                  <a:srgbClr val="FFFFFF"/>
                </a:solidFill>
              </a14:hiddenFill>
            </a:ext>
          </a:extLst>
        </p:spPr>
      </p:pic>
      <p:sp>
        <p:nvSpPr>
          <p:cNvPr id="5" name="Titel 1">
            <a:extLst>
              <a:ext uri="{FF2B5EF4-FFF2-40B4-BE49-F238E27FC236}">
                <a16:creationId xmlns:a16="http://schemas.microsoft.com/office/drawing/2014/main" id="{5E5A171F-556E-4885-9BA5-11F6C36214C4}"/>
              </a:ext>
            </a:extLst>
          </p:cNvPr>
          <p:cNvSpPr txBox="1">
            <a:spLocks/>
          </p:cNvSpPr>
          <p:nvPr/>
        </p:nvSpPr>
        <p:spPr>
          <a:xfrm>
            <a:off x="7182426" y="3901502"/>
            <a:ext cx="4785614" cy="23638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100" b="1" dirty="0">
                <a:solidFill>
                  <a:schemeClr val="bg1"/>
                </a:solidFill>
              </a:rPr>
              <a:t>Impact Hub Amsterdam         – 10 years anniversary –             22-6-2018</a:t>
            </a:r>
          </a:p>
        </p:txBody>
      </p:sp>
    </p:spTree>
    <p:extLst>
      <p:ext uri="{BB962C8B-B14F-4D97-AF65-F5344CB8AC3E}">
        <p14:creationId xmlns:p14="http://schemas.microsoft.com/office/powerpoint/2010/main" val="3111159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msterdam Business School">
            <a:extLst>
              <a:ext uri="{FF2B5EF4-FFF2-40B4-BE49-F238E27FC236}">
                <a16:creationId xmlns:a16="http://schemas.microsoft.com/office/drawing/2014/main" id="{7F98A4C9-F749-4BD2-BDE9-691B80F560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209420"/>
            <a:ext cx="8648411" cy="649618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fbeeldingsresultaat voor University of Amsterdam">
            <a:extLst>
              <a:ext uri="{FF2B5EF4-FFF2-40B4-BE49-F238E27FC236}">
                <a16:creationId xmlns:a16="http://schemas.microsoft.com/office/drawing/2014/main" id="{741D7137-E603-4852-9EC0-3AC82A62E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418970"/>
            <a:ext cx="4572000" cy="1457325"/>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11EA800B-F8AE-4CA4-9BF4-D3CDC152C30E}"/>
              </a:ext>
            </a:extLst>
          </p:cNvPr>
          <p:cNvSpPr txBox="1"/>
          <p:nvPr/>
        </p:nvSpPr>
        <p:spPr>
          <a:xfrm>
            <a:off x="5933578" y="2886075"/>
            <a:ext cx="5553075" cy="2862322"/>
          </a:xfrm>
          <a:prstGeom prst="rect">
            <a:avLst/>
          </a:prstGeom>
          <a:solidFill>
            <a:schemeClr val="bg1"/>
          </a:solidFill>
          <a:ln>
            <a:solidFill>
              <a:schemeClr val="tx1"/>
            </a:solidFill>
          </a:ln>
        </p:spPr>
        <p:txBody>
          <a:bodyPr wrap="square" rtlCol="0">
            <a:spAutoFit/>
          </a:bodyPr>
          <a:lstStyle/>
          <a:p>
            <a:pPr algn="ctr"/>
            <a:endParaRPr lang="nl-NL" sz="3600" b="1" dirty="0">
              <a:latin typeface="Castellar" panose="020A0402060406010301" pitchFamily="18" charset="0"/>
            </a:endParaRPr>
          </a:p>
          <a:p>
            <a:pPr algn="ctr"/>
            <a:r>
              <a:rPr lang="nl-NL" sz="3600" b="1" dirty="0" err="1">
                <a:latin typeface="Castellar" panose="020A0402060406010301" pitchFamily="18" charset="0"/>
              </a:rPr>
              <a:t>Honoursmodule</a:t>
            </a:r>
            <a:r>
              <a:rPr lang="nl-NL" sz="3600" b="1" dirty="0">
                <a:latin typeface="Castellar" panose="020A0402060406010301" pitchFamily="18" charset="0"/>
              </a:rPr>
              <a:t>:           </a:t>
            </a:r>
            <a:r>
              <a:rPr lang="nl-NL" sz="3600" b="1" dirty="0" err="1">
                <a:latin typeface="Castellar" panose="020A0402060406010301" pitchFamily="18" charset="0"/>
              </a:rPr>
              <a:t>Social</a:t>
            </a:r>
            <a:r>
              <a:rPr lang="nl-NL" sz="3600" b="1" dirty="0">
                <a:latin typeface="Castellar" panose="020A0402060406010301" pitchFamily="18" charset="0"/>
              </a:rPr>
              <a:t> </a:t>
            </a:r>
            <a:r>
              <a:rPr lang="nl-NL" sz="3600" b="1" dirty="0" err="1">
                <a:latin typeface="Castellar" panose="020A0402060406010301" pitchFamily="18" charset="0"/>
              </a:rPr>
              <a:t>Entrepreneurship</a:t>
            </a:r>
            <a:endParaRPr lang="nl-NL" sz="3600" b="1" dirty="0">
              <a:latin typeface="Castellar" panose="020A0402060406010301" pitchFamily="18" charset="0"/>
            </a:endParaRPr>
          </a:p>
          <a:p>
            <a:br>
              <a:rPr lang="nl-NL" dirty="0"/>
            </a:br>
            <a:endParaRPr lang="nl-NL" dirty="0"/>
          </a:p>
        </p:txBody>
      </p:sp>
    </p:spTree>
    <p:extLst>
      <p:ext uri="{BB962C8B-B14F-4D97-AF65-F5344CB8AC3E}">
        <p14:creationId xmlns:p14="http://schemas.microsoft.com/office/powerpoint/2010/main" val="3254050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mensen, lopen, buiten, schermafbeelding&#10;&#10;Beschrijving is gegenereerd met zeer hoge betrouwbaarheid">
            <a:extLst>
              <a:ext uri="{FF2B5EF4-FFF2-40B4-BE49-F238E27FC236}">
                <a16:creationId xmlns:a16="http://schemas.microsoft.com/office/drawing/2014/main" id="{7ADD9273-62B1-4159-AF9B-FC7D13FC7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6686" y="483615"/>
            <a:ext cx="7018628" cy="5890770"/>
          </a:xfrm>
          <a:prstGeom prst="rect">
            <a:avLst/>
          </a:prstGeom>
        </p:spPr>
      </p:pic>
      <p:sp>
        <p:nvSpPr>
          <p:cNvPr id="4" name="Rechthoek 3">
            <a:extLst>
              <a:ext uri="{FF2B5EF4-FFF2-40B4-BE49-F238E27FC236}">
                <a16:creationId xmlns:a16="http://schemas.microsoft.com/office/drawing/2014/main" id="{FFAB26E9-EB40-4CA6-A250-D22FDAD9A137}"/>
              </a:ext>
            </a:extLst>
          </p:cNvPr>
          <p:cNvSpPr/>
          <p:nvPr/>
        </p:nvSpPr>
        <p:spPr>
          <a:xfrm>
            <a:off x="9204960" y="670560"/>
            <a:ext cx="746760" cy="350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00685E15-974E-40B9-ACB6-409F6A18D6BA}"/>
              </a:ext>
            </a:extLst>
          </p:cNvPr>
          <p:cNvSpPr/>
          <p:nvPr/>
        </p:nvSpPr>
        <p:spPr>
          <a:xfrm>
            <a:off x="7452360" y="6158385"/>
            <a:ext cx="204216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EDC415D-6CE1-4B83-B71D-89B24C640FD9}"/>
              </a:ext>
            </a:extLst>
          </p:cNvPr>
          <p:cNvSpPr/>
          <p:nvPr/>
        </p:nvSpPr>
        <p:spPr>
          <a:xfrm>
            <a:off x="2804160" y="5501640"/>
            <a:ext cx="173736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Ovaal 6">
            <a:extLst>
              <a:ext uri="{FF2B5EF4-FFF2-40B4-BE49-F238E27FC236}">
                <a16:creationId xmlns:a16="http://schemas.microsoft.com/office/drawing/2014/main" id="{1B6A1B47-8CC0-4396-9B47-F88F34C13D1D}"/>
              </a:ext>
            </a:extLst>
          </p:cNvPr>
          <p:cNvSpPr/>
          <p:nvPr/>
        </p:nvSpPr>
        <p:spPr>
          <a:xfrm>
            <a:off x="5623560" y="5442712"/>
            <a:ext cx="265176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Pijl: gestreept rechts 7">
            <a:extLst>
              <a:ext uri="{FF2B5EF4-FFF2-40B4-BE49-F238E27FC236}">
                <a16:creationId xmlns:a16="http://schemas.microsoft.com/office/drawing/2014/main" id="{81C84FEA-A906-4B34-94EB-D708045E2D2B}"/>
              </a:ext>
            </a:extLst>
          </p:cNvPr>
          <p:cNvSpPr/>
          <p:nvPr/>
        </p:nvSpPr>
        <p:spPr>
          <a:xfrm>
            <a:off x="2586686" y="5307585"/>
            <a:ext cx="2465374" cy="744727"/>
          </a:xfrm>
          <a:prstGeom prst="strip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9021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Afbeeldingsresultaat voor Amsterdam sociale werkplaats">
            <a:extLst>
              <a:ext uri="{FF2B5EF4-FFF2-40B4-BE49-F238E27FC236}">
                <a16:creationId xmlns:a16="http://schemas.microsoft.com/office/drawing/2014/main" id="{7FEA89A1-962C-4FA7-9356-8622B73BAE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977"/>
          <a:stretch/>
        </p:blipFill>
        <p:spPr bwMode="auto">
          <a:xfrm>
            <a:off x="828675" y="1825626"/>
            <a:ext cx="10525125" cy="435133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2548A5F1-8F3B-48EF-A6F3-9EA0EBC0FC36}"/>
              </a:ext>
            </a:extLst>
          </p:cNvPr>
          <p:cNvSpPr>
            <a:spLocks noGrp="1"/>
          </p:cNvSpPr>
          <p:nvPr>
            <p:ph type="title"/>
          </p:nvPr>
        </p:nvSpPr>
        <p:spPr>
          <a:xfrm>
            <a:off x="838200" y="365125"/>
            <a:ext cx="10515600" cy="1325563"/>
          </a:xfrm>
        </p:spPr>
        <p:txBody>
          <a:bodyPr>
            <a:normAutofit/>
          </a:bodyPr>
          <a:lstStyle/>
          <a:p>
            <a:r>
              <a:rPr lang="nl-NL" dirty="0"/>
              <a:t>Action line 6:   Branding</a:t>
            </a:r>
          </a:p>
        </p:txBody>
      </p:sp>
    </p:spTree>
    <p:extLst>
      <p:ext uri="{BB962C8B-B14F-4D97-AF65-F5344CB8AC3E}">
        <p14:creationId xmlns:p14="http://schemas.microsoft.com/office/powerpoint/2010/main" val="3621860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C61684-FB71-4542-A653-935A09C6FFE9}"/>
              </a:ext>
            </a:extLst>
          </p:cNvPr>
          <p:cNvSpPr>
            <a:spLocks noGrp="1"/>
          </p:cNvSpPr>
          <p:nvPr>
            <p:ph type="title"/>
          </p:nvPr>
        </p:nvSpPr>
        <p:spPr/>
        <p:txBody>
          <a:bodyPr/>
          <a:lstStyle/>
          <a:p>
            <a:r>
              <a:rPr lang="nl-NL" dirty="0" err="1"/>
              <a:t>Social</a:t>
            </a:r>
            <a:r>
              <a:rPr lang="nl-NL" dirty="0"/>
              <a:t> Impact Bond  - </a:t>
            </a:r>
            <a:r>
              <a:rPr lang="nl-NL" dirty="0" err="1"/>
              <a:t>rival</a:t>
            </a:r>
            <a:r>
              <a:rPr lang="nl-NL" dirty="0"/>
              <a:t>  Rotterdam</a:t>
            </a:r>
          </a:p>
        </p:txBody>
      </p:sp>
      <p:sp>
        <p:nvSpPr>
          <p:cNvPr id="3" name="Tijdelijke aanduiding voor inhoud 2">
            <a:extLst>
              <a:ext uri="{FF2B5EF4-FFF2-40B4-BE49-F238E27FC236}">
                <a16:creationId xmlns:a16="http://schemas.microsoft.com/office/drawing/2014/main" id="{60F48F04-4156-4449-B8C7-6443F16E88CB}"/>
              </a:ext>
            </a:extLst>
          </p:cNvPr>
          <p:cNvSpPr>
            <a:spLocks noGrp="1"/>
          </p:cNvSpPr>
          <p:nvPr>
            <p:ph idx="1"/>
          </p:nvPr>
        </p:nvSpPr>
        <p:spPr/>
        <p:txBody>
          <a:bodyPr/>
          <a:lstStyle/>
          <a:p>
            <a:pPr marL="0" indent="0">
              <a:buNone/>
            </a:pPr>
            <a:r>
              <a:rPr lang="nl-NL" dirty="0"/>
              <a:t> </a:t>
            </a:r>
          </a:p>
        </p:txBody>
      </p:sp>
      <p:pic>
        <p:nvPicPr>
          <p:cNvPr id="5124" name="Picture 4" descr="Gerelateerde afbeelding">
            <a:extLst>
              <a:ext uri="{FF2B5EF4-FFF2-40B4-BE49-F238E27FC236}">
                <a16:creationId xmlns:a16="http://schemas.microsoft.com/office/drawing/2014/main" id="{8DDD6EBE-D563-438F-ABA5-971D50C95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420" y="1675448"/>
            <a:ext cx="5715000" cy="4019550"/>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095BFCFE-DA25-484B-AB57-F375425AC9E6}"/>
              </a:ext>
            </a:extLst>
          </p:cNvPr>
          <p:cNvSpPr txBox="1"/>
          <p:nvPr/>
        </p:nvSpPr>
        <p:spPr>
          <a:xfrm>
            <a:off x="6964680" y="2011680"/>
            <a:ext cx="4152900" cy="3539430"/>
          </a:xfrm>
          <a:prstGeom prst="rect">
            <a:avLst/>
          </a:prstGeom>
          <a:noFill/>
        </p:spPr>
        <p:txBody>
          <a:bodyPr wrap="square" rtlCol="0">
            <a:spAutoFit/>
          </a:bodyPr>
          <a:lstStyle/>
          <a:p>
            <a:r>
              <a:rPr lang="nl-NL" sz="3200" dirty="0" err="1"/>
              <a:t>Buzinezzclub</a:t>
            </a:r>
            <a:r>
              <a:rPr lang="nl-NL" sz="3200" dirty="0"/>
              <a:t> </a:t>
            </a:r>
            <a:r>
              <a:rPr lang="nl-NL" sz="3200" dirty="0" err="1"/>
              <a:t>trains</a:t>
            </a:r>
            <a:r>
              <a:rPr lang="nl-NL" sz="3200" dirty="0"/>
              <a:t> </a:t>
            </a:r>
            <a:r>
              <a:rPr lang="nl-NL" sz="3200" dirty="0" err="1"/>
              <a:t>unemployed</a:t>
            </a:r>
            <a:r>
              <a:rPr lang="nl-NL" sz="3200" dirty="0"/>
              <a:t> </a:t>
            </a:r>
            <a:r>
              <a:rPr lang="nl-NL" sz="3200" dirty="0" err="1"/>
              <a:t>youth</a:t>
            </a:r>
            <a:endParaRPr lang="nl-NL" sz="3200" dirty="0"/>
          </a:p>
          <a:p>
            <a:endParaRPr lang="nl-NL" sz="3200" dirty="0"/>
          </a:p>
          <a:p>
            <a:r>
              <a:rPr lang="nl-NL" sz="3200" dirty="0" err="1"/>
              <a:t>If</a:t>
            </a:r>
            <a:r>
              <a:rPr lang="nl-NL" sz="3200" dirty="0"/>
              <a:t> </a:t>
            </a:r>
            <a:r>
              <a:rPr lang="nl-NL" sz="3200" dirty="0" err="1"/>
              <a:t>promised</a:t>
            </a:r>
            <a:r>
              <a:rPr lang="nl-NL" sz="3200" dirty="0"/>
              <a:t> </a:t>
            </a:r>
            <a:r>
              <a:rPr lang="nl-NL" sz="3200" dirty="0" err="1"/>
              <a:t>success</a:t>
            </a:r>
            <a:r>
              <a:rPr lang="nl-NL" sz="3200" dirty="0"/>
              <a:t> </a:t>
            </a:r>
            <a:r>
              <a:rPr lang="nl-NL" sz="3200" dirty="0" err="1"/>
              <a:t>rate</a:t>
            </a:r>
            <a:r>
              <a:rPr lang="nl-NL" sz="3200" dirty="0"/>
              <a:t> is </a:t>
            </a:r>
            <a:r>
              <a:rPr lang="nl-NL" sz="3200" dirty="0" err="1"/>
              <a:t>achieved</a:t>
            </a:r>
            <a:r>
              <a:rPr lang="nl-NL" sz="3200" dirty="0"/>
              <a:t>, Rotterdam </a:t>
            </a:r>
            <a:r>
              <a:rPr lang="nl-NL" sz="3200" dirty="0" err="1"/>
              <a:t>pays</a:t>
            </a:r>
            <a:r>
              <a:rPr lang="nl-NL" sz="3200" dirty="0"/>
              <a:t> </a:t>
            </a:r>
            <a:r>
              <a:rPr lang="nl-NL" sz="3200" dirty="0" err="1"/>
              <a:t>what</a:t>
            </a:r>
            <a:r>
              <a:rPr lang="nl-NL" sz="3200" dirty="0"/>
              <a:t> </a:t>
            </a:r>
            <a:r>
              <a:rPr lang="nl-NL" sz="3200" dirty="0" err="1"/>
              <a:t>the</a:t>
            </a:r>
            <a:r>
              <a:rPr lang="nl-NL" sz="3200" dirty="0"/>
              <a:t> </a:t>
            </a:r>
            <a:r>
              <a:rPr lang="nl-NL" sz="3200" dirty="0" err="1"/>
              <a:t>city</a:t>
            </a:r>
            <a:r>
              <a:rPr lang="nl-NL" sz="3200" dirty="0"/>
              <a:t> </a:t>
            </a:r>
            <a:r>
              <a:rPr lang="nl-NL" sz="3200" dirty="0" err="1"/>
              <a:t>saves</a:t>
            </a:r>
            <a:r>
              <a:rPr lang="nl-NL" sz="3200" dirty="0"/>
              <a:t> on </a:t>
            </a:r>
            <a:r>
              <a:rPr lang="nl-NL" sz="3200" dirty="0" err="1"/>
              <a:t>social</a:t>
            </a:r>
            <a:r>
              <a:rPr lang="nl-NL" sz="3200" dirty="0"/>
              <a:t> benefits. </a:t>
            </a:r>
          </a:p>
        </p:txBody>
      </p:sp>
    </p:spTree>
    <p:extLst>
      <p:ext uri="{BB962C8B-B14F-4D97-AF65-F5344CB8AC3E}">
        <p14:creationId xmlns:p14="http://schemas.microsoft.com/office/powerpoint/2010/main" val="3661919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3" name="Straight Connector 7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Afbeeldingsresultaat voor social laboratory">
            <a:extLst>
              <a:ext uri="{FF2B5EF4-FFF2-40B4-BE49-F238E27FC236}">
                <a16:creationId xmlns:a16="http://schemas.microsoft.com/office/drawing/2014/main" id="{4F02708B-42E7-4EE2-9015-8D98C8482C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9180" y="307731"/>
            <a:ext cx="3997637" cy="399763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blog.shrm.org/sites/default/files/scalingup_LI.png">
            <a:extLst>
              <a:ext uri="{FF2B5EF4-FFF2-40B4-BE49-F238E27FC236}">
                <a16:creationId xmlns:a16="http://schemas.microsoft.com/office/drawing/2014/main" id="{B1299D3B-62AC-4AA7-8DF7-0CF65A858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6043" y="755510"/>
            <a:ext cx="5455917" cy="3102078"/>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5" name="Titel 4">
            <a:extLst>
              <a:ext uri="{FF2B5EF4-FFF2-40B4-BE49-F238E27FC236}">
                <a16:creationId xmlns:a16="http://schemas.microsoft.com/office/drawing/2014/main" id="{73C36599-E94E-4EC5-A6BA-F844CBB912DB}"/>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a:solidFill>
                  <a:srgbClr val="FFFFFF"/>
                </a:solidFill>
              </a:rPr>
              <a:t>Scaling Up</a:t>
            </a:r>
          </a:p>
        </p:txBody>
      </p:sp>
      <p:sp>
        <p:nvSpPr>
          <p:cNvPr id="11" name="Pijl: rechts 10">
            <a:extLst>
              <a:ext uri="{FF2B5EF4-FFF2-40B4-BE49-F238E27FC236}">
                <a16:creationId xmlns:a16="http://schemas.microsoft.com/office/drawing/2014/main" id="{A4D033BF-3606-4F13-BDC9-E9872F708A02}"/>
              </a:ext>
            </a:extLst>
          </p:cNvPr>
          <p:cNvSpPr/>
          <p:nvPr/>
        </p:nvSpPr>
        <p:spPr>
          <a:xfrm>
            <a:off x="5227449" y="1433146"/>
            <a:ext cx="1737101" cy="10462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143775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767349E2-1872-43A7-B983-B83D2EC3BB83}"/>
              </a:ext>
            </a:extLst>
          </p:cNvPr>
          <p:cNvSpPr txBox="1"/>
          <p:nvPr/>
        </p:nvSpPr>
        <p:spPr>
          <a:xfrm>
            <a:off x="820616" y="761889"/>
            <a:ext cx="2805723" cy="1477328"/>
          </a:xfrm>
          <a:prstGeom prst="rect">
            <a:avLst/>
          </a:prstGeom>
          <a:noFill/>
          <a:ln>
            <a:solidFill>
              <a:schemeClr val="tx1"/>
            </a:solidFill>
          </a:ln>
        </p:spPr>
        <p:txBody>
          <a:bodyPr wrap="square" rtlCol="0">
            <a:spAutoFit/>
          </a:bodyPr>
          <a:lstStyle/>
          <a:p>
            <a:pPr algn="ctr"/>
            <a:r>
              <a:rPr lang="nl-NL" dirty="0" err="1"/>
              <a:t>Flemish</a:t>
            </a:r>
            <a:r>
              <a:rPr lang="nl-NL" dirty="0"/>
              <a:t> </a:t>
            </a:r>
            <a:r>
              <a:rPr lang="nl-NL" dirty="0" err="1"/>
              <a:t>Government</a:t>
            </a:r>
            <a:endParaRPr lang="nl-NL" dirty="0"/>
          </a:p>
          <a:p>
            <a:pPr algn="ctr"/>
            <a:endParaRPr lang="nl-NL" dirty="0"/>
          </a:p>
          <a:p>
            <a:pPr algn="ctr"/>
            <a:endParaRPr lang="nl-NL" dirty="0"/>
          </a:p>
          <a:p>
            <a:pPr algn="ctr"/>
            <a:endParaRPr lang="nl-NL" dirty="0"/>
          </a:p>
          <a:p>
            <a:pPr algn="ctr"/>
            <a:endParaRPr lang="nl-NL" dirty="0"/>
          </a:p>
        </p:txBody>
      </p:sp>
      <p:sp>
        <p:nvSpPr>
          <p:cNvPr id="2" name="Tekstvak 1">
            <a:extLst>
              <a:ext uri="{FF2B5EF4-FFF2-40B4-BE49-F238E27FC236}">
                <a16:creationId xmlns:a16="http://schemas.microsoft.com/office/drawing/2014/main" id="{746BF6A7-BC01-485A-A045-7EB779C747D3}"/>
              </a:ext>
            </a:extLst>
          </p:cNvPr>
          <p:cNvSpPr txBox="1"/>
          <p:nvPr/>
        </p:nvSpPr>
        <p:spPr>
          <a:xfrm>
            <a:off x="922215" y="1500553"/>
            <a:ext cx="2586893" cy="646331"/>
          </a:xfrm>
          <a:prstGeom prst="rect">
            <a:avLst/>
          </a:prstGeom>
          <a:noFill/>
          <a:ln>
            <a:solidFill>
              <a:schemeClr val="tx1"/>
            </a:solidFill>
          </a:ln>
        </p:spPr>
        <p:txBody>
          <a:bodyPr wrap="square" rtlCol="0">
            <a:spAutoFit/>
          </a:bodyPr>
          <a:lstStyle/>
          <a:p>
            <a:pPr algn="ctr"/>
            <a:r>
              <a:rPr lang="nl-NL" dirty="0"/>
              <a:t>Agency </a:t>
            </a:r>
            <a:r>
              <a:rPr lang="nl-NL" dirty="0" err="1"/>
              <a:t>for</a:t>
            </a:r>
            <a:r>
              <a:rPr lang="nl-NL" dirty="0"/>
              <a:t> </a:t>
            </a:r>
            <a:r>
              <a:rPr lang="nl-NL" dirty="0" err="1"/>
              <a:t>Innovation</a:t>
            </a:r>
            <a:r>
              <a:rPr lang="nl-NL" dirty="0"/>
              <a:t> </a:t>
            </a:r>
            <a:r>
              <a:rPr lang="nl-NL" dirty="0" err="1"/>
              <a:t>and</a:t>
            </a:r>
            <a:r>
              <a:rPr lang="nl-NL" dirty="0"/>
              <a:t> Enterprises</a:t>
            </a:r>
          </a:p>
        </p:txBody>
      </p:sp>
      <p:pic>
        <p:nvPicPr>
          <p:cNvPr id="1026" name="Picture 2" descr="Sociale Innovatiefabriek">
            <a:extLst>
              <a:ext uri="{FF2B5EF4-FFF2-40B4-BE49-F238E27FC236}">
                <a16:creationId xmlns:a16="http://schemas.microsoft.com/office/drawing/2014/main" id="{87A37F93-DC81-4639-99F4-329D7FB5F5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552" y="2812072"/>
            <a:ext cx="2671787" cy="1908419"/>
          </a:xfrm>
          <a:prstGeom prst="rect">
            <a:avLst/>
          </a:prstGeom>
          <a:noFill/>
          <a:extLst>
            <a:ext uri="{909E8E84-426E-40DD-AFC4-6F175D3DCCD1}">
              <a14:hiddenFill xmlns:a14="http://schemas.microsoft.com/office/drawing/2010/main">
                <a:solidFill>
                  <a:srgbClr val="FFFFFF"/>
                </a:solidFill>
              </a14:hiddenFill>
            </a:ext>
          </a:extLst>
        </p:spPr>
      </p:pic>
      <p:pic>
        <p:nvPicPr>
          <p:cNvPr id="5" name="Schermopname maken 1">
            <a:hlinkClick r:id="" action="ppaction://media"/>
            <a:extLst>
              <a:ext uri="{FF2B5EF4-FFF2-40B4-BE49-F238E27FC236}">
                <a16:creationId xmlns:a16="http://schemas.microsoft.com/office/drawing/2014/main" id="{35FC36A5-A14A-412C-945D-C697BB47F36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66239" y="1348581"/>
            <a:ext cx="5257800" cy="4160837"/>
          </a:xfrm>
          <a:prstGeom prst="rect">
            <a:avLst/>
          </a:prstGeom>
        </p:spPr>
      </p:pic>
      <p:pic>
        <p:nvPicPr>
          <p:cNvPr id="1028" name="Picture 4" descr="Cera Logo">
            <a:extLst>
              <a:ext uri="{FF2B5EF4-FFF2-40B4-BE49-F238E27FC236}">
                <a16:creationId xmlns:a16="http://schemas.microsoft.com/office/drawing/2014/main" id="{08F91180-A271-4EF2-A93D-888444565A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616" y="5293346"/>
            <a:ext cx="1152525" cy="11525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oterie Nationale">
            <a:extLst>
              <a:ext uri="{FF2B5EF4-FFF2-40B4-BE49-F238E27FC236}">
                <a16:creationId xmlns:a16="http://schemas.microsoft.com/office/drawing/2014/main" id="{8B55C7E5-8905-4B9E-97AE-578BDF50CD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23477" y="5999040"/>
            <a:ext cx="2419350" cy="361950"/>
          </a:xfrm>
          <a:prstGeom prst="rect">
            <a:avLst/>
          </a:prstGeom>
          <a:noFill/>
          <a:extLst>
            <a:ext uri="{909E8E84-426E-40DD-AFC4-6F175D3DCCD1}">
              <a14:hiddenFill xmlns:a14="http://schemas.microsoft.com/office/drawing/2010/main">
                <a:solidFill>
                  <a:srgbClr val="FFFFFF"/>
                </a:solidFill>
              </a14:hiddenFill>
            </a:ext>
          </a:extLst>
        </p:spPr>
      </p:pic>
      <p:sp>
        <p:nvSpPr>
          <p:cNvPr id="4" name="Pijl: omlaag 3">
            <a:extLst>
              <a:ext uri="{FF2B5EF4-FFF2-40B4-BE49-F238E27FC236}">
                <a16:creationId xmlns:a16="http://schemas.microsoft.com/office/drawing/2014/main" id="{1B603338-88B8-4C8C-917D-A306D9424516}"/>
              </a:ext>
            </a:extLst>
          </p:cNvPr>
          <p:cNvSpPr/>
          <p:nvPr/>
        </p:nvSpPr>
        <p:spPr>
          <a:xfrm>
            <a:off x="1735015" y="2146884"/>
            <a:ext cx="500185" cy="9245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Pijl: omlaag 9">
            <a:extLst>
              <a:ext uri="{FF2B5EF4-FFF2-40B4-BE49-F238E27FC236}">
                <a16:creationId xmlns:a16="http://schemas.microsoft.com/office/drawing/2014/main" id="{71102B0A-8E92-457D-A291-637B9D7C5173}"/>
              </a:ext>
            </a:extLst>
          </p:cNvPr>
          <p:cNvSpPr/>
          <p:nvPr/>
        </p:nvSpPr>
        <p:spPr>
          <a:xfrm flipV="1">
            <a:off x="1146785" y="4720490"/>
            <a:ext cx="500185" cy="5728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Pijl: omlaag 10">
            <a:extLst>
              <a:ext uri="{FF2B5EF4-FFF2-40B4-BE49-F238E27FC236}">
                <a16:creationId xmlns:a16="http://schemas.microsoft.com/office/drawing/2014/main" id="{14EA16F6-C184-409D-8489-0E4CC7B112C2}"/>
              </a:ext>
            </a:extLst>
          </p:cNvPr>
          <p:cNvSpPr/>
          <p:nvPr/>
        </p:nvSpPr>
        <p:spPr>
          <a:xfrm flipV="1">
            <a:off x="2650820" y="4720490"/>
            <a:ext cx="500185" cy="12785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Pijl: rechts 6">
            <a:extLst>
              <a:ext uri="{FF2B5EF4-FFF2-40B4-BE49-F238E27FC236}">
                <a16:creationId xmlns:a16="http://schemas.microsoft.com/office/drawing/2014/main" id="{0120A92A-9919-4C7D-886F-9C64FA03D9DB}"/>
              </a:ext>
            </a:extLst>
          </p:cNvPr>
          <p:cNvSpPr/>
          <p:nvPr/>
        </p:nvSpPr>
        <p:spPr>
          <a:xfrm>
            <a:off x="4087446" y="2812072"/>
            <a:ext cx="1219200" cy="1728666"/>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32" name="Picture 8" descr="Afbeeldingsresultaat voor vlaanderen vlag">
            <a:extLst>
              <a:ext uri="{FF2B5EF4-FFF2-40B4-BE49-F238E27FC236}">
                <a16:creationId xmlns:a16="http://schemas.microsoft.com/office/drawing/2014/main" id="{F2F6782B-EBE6-4285-A36D-01D41647FE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62" y="1102198"/>
            <a:ext cx="620102" cy="41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30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1E2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s://www.vlagonline.nl/wp-content/uploads/2012/12/Europese-Unie-400x270px.jpg">
            <a:extLst>
              <a:ext uri="{FF2B5EF4-FFF2-40B4-BE49-F238E27FC236}">
                <a16:creationId xmlns:a16="http://schemas.microsoft.com/office/drawing/2014/main" id="{02E7D69B-DB7D-41F7-BF43-49798E516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9284" y="643467"/>
            <a:ext cx="8253431" cy="55710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fbeeldingsresultaat voor Omtrek Nederland">
            <a:extLst>
              <a:ext uri="{FF2B5EF4-FFF2-40B4-BE49-F238E27FC236}">
                <a16:creationId xmlns:a16="http://schemas.microsoft.com/office/drawing/2014/main" id="{839E010D-AB9E-49FD-8B63-66E48AEB9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0650" y="2241233"/>
            <a:ext cx="1790700" cy="20145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fbeeldingsresultaat voor Amsterdam ">
            <a:extLst>
              <a:ext uri="{FF2B5EF4-FFF2-40B4-BE49-F238E27FC236}">
                <a16:creationId xmlns:a16="http://schemas.microsoft.com/office/drawing/2014/main" id="{2211BAAF-DB8A-4BE8-8C73-87DA4B518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5130" y="2796540"/>
            <a:ext cx="880533" cy="495300"/>
          </a:xfrm>
          <a:prstGeom prst="rect">
            <a:avLst/>
          </a:prstGeom>
          <a:noFill/>
          <a:extLst>
            <a:ext uri="{909E8E84-426E-40DD-AFC4-6F175D3DCCD1}">
              <a14:hiddenFill xmlns:a14="http://schemas.microsoft.com/office/drawing/2010/main">
                <a:solidFill>
                  <a:srgbClr val="FFFFFF"/>
                </a:solidFill>
              </a14:hiddenFill>
            </a:ext>
          </a:extLst>
        </p:spPr>
      </p:pic>
      <p:sp>
        <p:nvSpPr>
          <p:cNvPr id="2" name="Bijschrift: lijn met accentbalk 1">
            <a:extLst>
              <a:ext uri="{FF2B5EF4-FFF2-40B4-BE49-F238E27FC236}">
                <a16:creationId xmlns:a16="http://schemas.microsoft.com/office/drawing/2014/main" id="{ACA30B6F-8FD1-4AC6-8A9D-30175BA325A9}"/>
              </a:ext>
            </a:extLst>
          </p:cNvPr>
          <p:cNvSpPr/>
          <p:nvPr/>
        </p:nvSpPr>
        <p:spPr>
          <a:xfrm>
            <a:off x="8285987" y="883920"/>
            <a:ext cx="3429000" cy="1737360"/>
          </a:xfrm>
          <a:prstGeom prst="accentCallout1">
            <a:avLst>
              <a:gd name="adj1" fmla="val 16996"/>
              <a:gd name="adj2" fmla="val 556"/>
              <a:gd name="adj3" fmla="val 102851"/>
              <a:gd name="adj4" fmla="val -52555"/>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dirty="0" err="1">
                <a:solidFill>
                  <a:schemeClr val="tx1"/>
                </a:solidFill>
              </a:rPr>
              <a:t>Roundtable</a:t>
            </a:r>
            <a:r>
              <a:rPr lang="nl-NL" sz="2000" dirty="0">
                <a:solidFill>
                  <a:schemeClr val="tx1"/>
                </a:solidFill>
              </a:rPr>
              <a:t>  </a:t>
            </a:r>
            <a:r>
              <a:rPr lang="nl-NL" sz="2000" dirty="0" err="1">
                <a:solidFill>
                  <a:schemeClr val="tx1"/>
                </a:solidFill>
              </a:rPr>
              <a:t>discussion</a:t>
            </a:r>
            <a:r>
              <a:rPr lang="nl-NL" sz="2000" dirty="0">
                <a:solidFill>
                  <a:schemeClr val="tx1"/>
                </a:solidFill>
              </a:rPr>
              <a:t> on </a:t>
            </a:r>
            <a:r>
              <a:rPr lang="nl-NL" sz="2000" dirty="0" err="1">
                <a:solidFill>
                  <a:schemeClr val="tx1"/>
                </a:solidFill>
              </a:rPr>
              <a:t>social</a:t>
            </a:r>
            <a:r>
              <a:rPr lang="nl-NL" sz="2000" dirty="0">
                <a:solidFill>
                  <a:schemeClr val="tx1"/>
                </a:solidFill>
              </a:rPr>
              <a:t> </a:t>
            </a:r>
            <a:r>
              <a:rPr lang="nl-NL" sz="2000" dirty="0" err="1">
                <a:solidFill>
                  <a:schemeClr val="tx1"/>
                </a:solidFill>
              </a:rPr>
              <a:t>enterprises</a:t>
            </a:r>
            <a:r>
              <a:rPr lang="nl-NL" sz="2000" dirty="0">
                <a:solidFill>
                  <a:schemeClr val="tx1"/>
                </a:solidFill>
              </a:rPr>
              <a:t> in </a:t>
            </a:r>
            <a:r>
              <a:rPr lang="nl-NL" sz="2000" dirty="0" err="1">
                <a:solidFill>
                  <a:schemeClr val="tx1"/>
                </a:solidFill>
              </a:rPr>
              <a:t>parliament</a:t>
            </a:r>
            <a:r>
              <a:rPr lang="nl-NL" sz="2000" dirty="0">
                <a:solidFill>
                  <a:schemeClr val="tx1"/>
                </a:solidFill>
              </a:rPr>
              <a:t> on 25 April 2018</a:t>
            </a:r>
          </a:p>
        </p:txBody>
      </p:sp>
      <p:sp>
        <p:nvSpPr>
          <p:cNvPr id="3" name="Tekstvak 2">
            <a:extLst>
              <a:ext uri="{FF2B5EF4-FFF2-40B4-BE49-F238E27FC236}">
                <a16:creationId xmlns:a16="http://schemas.microsoft.com/office/drawing/2014/main" id="{D455958E-DC1B-482D-BF4D-A54783A98AEF}"/>
              </a:ext>
            </a:extLst>
          </p:cNvPr>
          <p:cNvSpPr txBox="1"/>
          <p:nvPr/>
        </p:nvSpPr>
        <p:spPr>
          <a:xfrm>
            <a:off x="335280" y="3764280"/>
            <a:ext cx="3855720" cy="2246769"/>
          </a:xfrm>
          <a:prstGeom prst="rect">
            <a:avLst/>
          </a:prstGeom>
          <a:solidFill>
            <a:schemeClr val="tx2">
              <a:lumMod val="20000"/>
              <a:lumOff val="80000"/>
            </a:schemeClr>
          </a:solidFill>
        </p:spPr>
        <p:txBody>
          <a:bodyPr wrap="square" rtlCol="0">
            <a:spAutoFit/>
          </a:bodyPr>
          <a:lstStyle/>
          <a:p>
            <a:r>
              <a:rPr lang="en-US" sz="2000" dirty="0"/>
              <a:t>The EU Commission and the expert group on social entrepreneurship established a 5 pillar strategy aimed at increased access to funding, access to markets, improved framework conditions, and foster social innovation. </a:t>
            </a:r>
            <a:endParaRPr lang="nl-NL" sz="2000" dirty="0"/>
          </a:p>
        </p:txBody>
      </p:sp>
    </p:spTree>
    <p:extLst>
      <p:ext uri="{BB962C8B-B14F-4D97-AF65-F5344CB8AC3E}">
        <p14:creationId xmlns:p14="http://schemas.microsoft.com/office/powerpoint/2010/main" val="3740461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Afbeeldingsresultaat voor City services">
            <a:extLst>
              <a:ext uri="{FF2B5EF4-FFF2-40B4-BE49-F238E27FC236}">
                <a16:creationId xmlns:a16="http://schemas.microsoft.com/office/drawing/2014/main" id="{3FAFCE53-27BD-4AEE-BD59-E1590B59E4F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5" name="Afbeelding 4">
            <a:extLst>
              <a:ext uri="{FF2B5EF4-FFF2-40B4-BE49-F238E27FC236}">
                <a16:creationId xmlns:a16="http://schemas.microsoft.com/office/drawing/2014/main" id="{2EC52B9E-890E-41DB-8BA3-D59D52B2DB2B}"/>
              </a:ext>
            </a:extLst>
          </p:cNvPr>
          <p:cNvPicPr>
            <a:picLocks noChangeAspect="1"/>
          </p:cNvPicPr>
          <p:nvPr/>
        </p:nvPicPr>
        <p:blipFill>
          <a:blip r:embed="rId2"/>
          <a:stretch>
            <a:fillRect/>
          </a:stretch>
        </p:blipFill>
        <p:spPr>
          <a:xfrm>
            <a:off x="615463" y="162292"/>
            <a:ext cx="3114308" cy="3114308"/>
          </a:xfrm>
          <a:prstGeom prst="rect">
            <a:avLst/>
          </a:prstGeom>
        </p:spPr>
      </p:pic>
      <p:sp>
        <p:nvSpPr>
          <p:cNvPr id="6" name="Titel 5">
            <a:extLst>
              <a:ext uri="{FF2B5EF4-FFF2-40B4-BE49-F238E27FC236}">
                <a16:creationId xmlns:a16="http://schemas.microsoft.com/office/drawing/2014/main" id="{CBFC0D09-C1CA-4C32-9B57-1C709985877C}"/>
              </a:ext>
            </a:extLst>
          </p:cNvPr>
          <p:cNvSpPr>
            <a:spLocks noGrp="1"/>
          </p:cNvSpPr>
          <p:nvPr>
            <p:ph type="title"/>
          </p:nvPr>
        </p:nvSpPr>
        <p:spPr>
          <a:xfrm>
            <a:off x="3514476" y="365125"/>
            <a:ext cx="7839323" cy="1325563"/>
          </a:xfrm>
        </p:spPr>
        <p:txBody>
          <a:bodyPr/>
          <a:lstStyle/>
          <a:p>
            <a:r>
              <a:rPr lang="en-GB" dirty="0"/>
              <a:t>  </a:t>
            </a:r>
            <a:endParaRPr lang="nl-NL" dirty="0"/>
          </a:p>
        </p:txBody>
      </p:sp>
      <p:graphicFrame>
        <p:nvGraphicFramePr>
          <p:cNvPr id="8" name="Tijdelijke aanduiding voor inhoud 7">
            <a:extLst>
              <a:ext uri="{FF2B5EF4-FFF2-40B4-BE49-F238E27FC236}">
                <a16:creationId xmlns:a16="http://schemas.microsoft.com/office/drawing/2014/main" id="{278485BA-1FA0-4ACE-92B7-61EB5664528E}"/>
              </a:ext>
            </a:extLst>
          </p:cNvPr>
          <p:cNvGraphicFramePr>
            <a:graphicFrameLocks noGrp="1"/>
          </p:cNvGraphicFramePr>
          <p:nvPr>
            <p:ph idx="1"/>
            <p:extLst>
              <p:ext uri="{D42A27DB-BD31-4B8C-83A1-F6EECF244321}">
                <p14:modId xmlns:p14="http://schemas.microsoft.com/office/powerpoint/2010/main" val="100633889"/>
              </p:ext>
            </p:extLst>
          </p:nvPr>
        </p:nvGraphicFramePr>
        <p:xfrm>
          <a:off x="3729771" y="2123708"/>
          <a:ext cx="7375892" cy="4572000"/>
        </p:xfrm>
        <a:graphic>
          <a:graphicData uri="http://schemas.openxmlformats.org/drawingml/2006/table">
            <a:tbl>
              <a:tblPr firstRow="1" bandRow="1">
                <a:tableStyleId>{5C22544A-7EE6-4342-B048-85BDC9FD1C3A}</a:tableStyleId>
              </a:tblPr>
              <a:tblGrid>
                <a:gridCol w="7375892">
                  <a:extLst>
                    <a:ext uri="{9D8B030D-6E8A-4147-A177-3AD203B41FA5}">
                      <a16:colId xmlns:a16="http://schemas.microsoft.com/office/drawing/2014/main" val="1801709765"/>
                    </a:ext>
                  </a:extLst>
                </a:gridCol>
              </a:tblGrid>
              <a:tr h="0">
                <a:tc>
                  <a:txBody>
                    <a:bodyPr/>
                    <a:lstStyle/>
                    <a:p>
                      <a:r>
                        <a:rPr lang="nl-NL" sz="2400" b="0" dirty="0">
                          <a:solidFill>
                            <a:schemeClr val="tx1"/>
                          </a:solidFill>
                        </a:rPr>
                        <a:t>Research on </a:t>
                      </a:r>
                      <a:r>
                        <a:rPr lang="nl-NL" sz="2400" b="0" dirty="0" err="1">
                          <a:solidFill>
                            <a:schemeClr val="tx1"/>
                          </a:solidFill>
                        </a:rPr>
                        <a:t>social</a:t>
                      </a:r>
                      <a:r>
                        <a:rPr lang="nl-NL" sz="2400" b="0" dirty="0">
                          <a:solidFill>
                            <a:schemeClr val="tx1"/>
                          </a:solidFill>
                        </a:rPr>
                        <a:t> </a:t>
                      </a:r>
                      <a:r>
                        <a:rPr lang="nl-NL" sz="2400" b="0" dirty="0" err="1">
                          <a:solidFill>
                            <a:schemeClr val="tx1"/>
                          </a:solidFill>
                        </a:rPr>
                        <a:t>enterprise</a:t>
                      </a:r>
                      <a:r>
                        <a:rPr lang="nl-NL" sz="2400" b="0" dirty="0">
                          <a:solidFill>
                            <a:schemeClr val="tx1"/>
                          </a:solidFill>
                        </a:rPr>
                        <a:t> </a:t>
                      </a:r>
                      <a:r>
                        <a:rPr lang="nl-NL" sz="2400" b="0" dirty="0" err="1">
                          <a:solidFill>
                            <a:schemeClr val="tx1"/>
                          </a:solidFill>
                        </a:rPr>
                        <a:t>ecosystem</a:t>
                      </a:r>
                      <a:endParaRPr lang="nl-NL"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747123"/>
                  </a:ext>
                </a:extLst>
              </a:tr>
              <a:tr h="370840">
                <a:tc>
                  <a:txBody>
                    <a:bodyPr/>
                    <a:lstStyle/>
                    <a:p>
                      <a:r>
                        <a:rPr lang="nl-NL" sz="2400" dirty="0" err="1"/>
                        <a:t>Initiate</a:t>
                      </a:r>
                      <a:r>
                        <a:rPr lang="nl-NL" sz="2400" dirty="0"/>
                        <a:t> &amp; </a:t>
                      </a:r>
                      <a:r>
                        <a:rPr lang="nl-NL" sz="2400" dirty="0" err="1"/>
                        <a:t>strengthen</a:t>
                      </a:r>
                      <a:r>
                        <a:rPr lang="nl-NL" sz="2400" dirty="0"/>
                        <a:t> </a:t>
                      </a:r>
                      <a:r>
                        <a:rPr lang="nl-NL" sz="2400" dirty="0" err="1"/>
                        <a:t>networks</a:t>
                      </a:r>
                      <a:r>
                        <a:rPr lang="nl-NL" sz="2400" dirty="0"/>
                        <a:t>, </a:t>
                      </a:r>
                      <a:r>
                        <a:rPr lang="nl-NL" sz="2400" dirty="0" err="1"/>
                        <a:t>supporting</a:t>
                      </a:r>
                      <a:r>
                        <a:rPr lang="nl-NL" sz="2400" dirty="0"/>
                        <a:t> events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8301106"/>
                  </a:ext>
                </a:extLst>
              </a:tr>
              <a:tr h="370840">
                <a:tc>
                  <a:txBody>
                    <a:bodyPr/>
                    <a:lstStyle/>
                    <a:p>
                      <a:r>
                        <a:rPr lang="nl-NL" sz="2400" dirty="0" err="1"/>
                        <a:t>Providing</a:t>
                      </a:r>
                      <a:r>
                        <a:rPr lang="nl-NL" sz="2400" dirty="0"/>
                        <a:t> </a:t>
                      </a:r>
                      <a:r>
                        <a:rPr lang="nl-NL" sz="2400" dirty="0" err="1"/>
                        <a:t>work</a:t>
                      </a:r>
                      <a:r>
                        <a:rPr lang="nl-NL" sz="2400" dirty="0"/>
                        <a:t> </a:t>
                      </a:r>
                      <a:r>
                        <a:rPr lang="nl-NL" sz="2400" dirty="0" err="1"/>
                        <a:t>space</a:t>
                      </a:r>
                      <a:r>
                        <a:rPr lang="nl-NL" sz="2400" dirty="0"/>
                        <a:t> (offices, </a:t>
                      </a:r>
                      <a:r>
                        <a:rPr lang="nl-NL" sz="2400" dirty="0" err="1"/>
                        <a:t>production</a:t>
                      </a:r>
                      <a:r>
                        <a:rPr lang="nl-NL" sz="2400" dirty="0"/>
                        <a:t> halls)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785136"/>
                  </a:ext>
                </a:extLst>
              </a:tr>
              <a:tr h="370840">
                <a:tc>
                  <a:txBody>
                    <a:bodyPr/>
                    <a:lstStyle/>
                    <a:p>
                      <a:r>
                        <a:rPr lang="nl-NL" sz="2400" dirty="0" err="1"/>
                        <a:t>Increase</a:t>
                      </a:r>
                      <a:r>
                        <a:rPr lang="nl-NL" sz="2400" dirty="0"/>
                        <a:t> </a:t>
                      </a:r>
                      <a:r>
                        <a:rPr lang="nl-NL" sz="2400" dirty="0" err="1"/>
                        <a:t>procurement</a:t>
                      </a:r>
                      <a:r>
                        <a:rPr lang="nl-NL" sz="2400" dirty="0"/>
                        <a:t> </a:t>
                      </a:r>
                      <a:r>
                        <a:rPr lang="nl-NL" sz="2400" dirty="0" err="1"/>
                        <a:t>from</a:t>
                      </a:r>
                      <a:r>
                        <a:rPr lang="nl-NL" sz="2400" dirty="0"/>
                        <a:t> </a:t>
                      </a:r>
                      <a:r>
                        <a:rPr lang="nl-NL" sz="2400" dirty="0" err="1"/>
                        <a:t>social</a:t>
                      </a:r>
                      <a:r>
                        <a:rPr lang="nl-NL" sz="2400" dirty="0"/>
                        <a:t> </a:t>
                      </a:r>
                      <a:r>
                        <a:rPr lang="nl-NL" sz="2400" dirty="0" err="1"/>
                        <a:t>enterprises</a:t>
                      </a:r>
                      <a:endParaRPr lang="nl-NL"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2629479"/>
                  </a:ext>
                </a:extLst>
              </a:tr>
              <a:tr h="370840">
                <a:tc>
                  <a:txBody>
                    <a:bodyPr/>
                    <a:lstStyle/>
                    <a:p>
                      <a:r>
                        <a:rPr lang="nl-NL" sz="2400" dirty="0" err="1"/>
                        <a:t>Adapt</a:t>
                      </a:r>
                      <a:r>
                        <a:rPr lang="nl-NL" sz="2400" dirty="0"/>
                        <a:t> </a:t>
                      </a:r>
                      <a:r>
                        <a:rPr lang="nl-NL" sz="2400" dirty="0" err="1"/>
                        <a:t>regulations</a:t>
                      </a:r>
                      <a:r>
                        <a:rPr lang="nl-NL" sz="2400" dirty="0"/>
                        <a:t> (e.g. </a:t>
                      </a:r>
                      <a:r>
                        <a:rPr lang="nl-NL" sz="2400" dirty="0" err="1"/>
                        <a:t>licenses</a:t>
                      </a:r>
                      <a:r>
                        <a:rPr lang="nl-NL" sz="2400" dirty="0"/>
                        <a:t> </a:t>
                      </a:r>
                      <a:r>
                        <a:rPr lang="nl-NL" sz="2400" dirty="0" err="1"/>
                        <a:t>for</a:t>
                      </a:r>
                      <a:r>
                        <a:rPr lang="nl-NL" sz="2400" dirty="0"/>
                        <a:t> </a:t>
                      </a:r>
                      <a:r>
                        <a:rPr lang="nl-NL" sz="2400" dirty="0" err="1"/>
                        <a:t>taxis</a:t>
                      </a:r>
                      <a:r>
                        <a:rPr lang="nl-NL" sz="24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5103454"/>
                  </a:ext>
                </a:extLst>
              </a:tr>
              <a:tr h="370840">
                <a:tc>
                  <a:txBody>
                    <a:bodyPr/>
                    <a:lstStyle/>
                    <a:p>
                      <a:r>
                        <a:rPr lang="nl-NL" sz="2400" dirty="0" err="1"/>
                        <a:t>Attract</a:t>
                      </a:r>
                      <a:r>
                        <a:rPr lang="nl-NL" sz="2400" dirty="0"/>
                        <a:t> </a:t>
                      </a:r>
                      <a:r>
                        <a:rPr lang="nl-NL" sz="2400" dirty="0" err="1"/>
                        <a:t>capital</a:t>
                      </a:r>
                      <a:r>
                        <a:rPr lang="nl-NL" sz="2400" dirty="0"/>
                        <a:t> </a:t>
                      </a:r>
                      <a:r>
                        <a:rPr lang="nl-NL" sz="2400" dirty="0" err="1"/>
                        <a:t>to</a:t>
                      </a:r>
                      <a:r>
                        <a:rPr lang="nl-NL" sz="2400" dirty="0"/>
                        <a:t> </a:t>
                      </a:r>
                      <a:r>
                        <a:rPr lang="nl-NL" sz="2400" dirty="0" err="1"/>
                        <a:t>social</a:t>
                      </a:r>
                      <a:r>
                        <a:rPr lang="nl-NL" sz="2400" dirty="0"/>
                        <a:t> </a:t>
                      </a:r>
                      <a:r>
                        <a:rPr lang="nl-NL" sz="2400" dirty="0" err="1"/>
                        <a:t>enterprises</a:t>
                      </a:r>
                      <a:endParaRPr lang="nl-NL"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5526278"/>
                  </a:ext>
                </a:extLst>
              </a:tr>
              <a:tr h="370840">
                <a:tc>
                  <a:txBody>
                    <a:bodyPr/>
                    <a:lstStyle/>
                    <a:p>
                      <a:r>
                        <a:rPr lang="nl-NL" sz="2400" dirty="0" err="1"/>
                        <a:t>Strengthen</a:t>
                      </a:r>
                      <a:r>
                        <a:rPr lang="nl-NL" sz="2400" dirty="0"/>
                        <a:t> </a:t>
                      </a:r>
                      <a:r>
                        <a:rPr lang="nl-NL" sz="2400" dirty="0" err="1"/>
                        <a:t>entrepreneurial</a:t>
                      </a:r>
                      <a:r>
                        <a:rPr lang="nl-NL" sz="2400" dirty="0"/>
                        <a:t> skills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7197029"/>
                  </a:ext>
                </a:extLst>
              </a:tr>
              <a:tr h="370840">
                <a:tc>
                  <a:txBody>
                    <a:bodyPr/>
                    <a:lstStyle/>
                    <a:p>
                      <a:r>
                        <a:rPr lang="nl-NL" sz="2400" dirty="0"/>
                        <a:t>Issue </a:t>
                      </a:r>
                      <a:r>
                        <a:rPr lang="nl-NL" sz="2400" dirty="0" err="1"/>
                        <a:t>Social</a:t>
                      </a:r>
                      <a:r>
                        <a:rPr lang="nl-NL" sz="2400" dirty="0"/>
                        <a:t> Impact </a:t>
                      </a:r>
                      <a:r>
                        <a:rPr lang="nl-NL" sz="2400" dirty="0" err="1"/>
                        <a:t>Bonds</a:t>
                      </a:r>
                      <a:endParaRPr lang="nl-NL"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6119297"/>
                  </a:ext>
                </a:extLst>
              </a:tr>
              <a:tr h="370840">
                <a:tc>
                  <a:txBody>
                    <a:bodyPr/>
                    <a:lstStyle/>
                    <a:p>
                      <a:r>
                        <a:rPr lang="en-GB" sz="2400" dirty="0"/>
                        <a:t>Use social enterprises as innovators and social laboratory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0426130"/>
                  </a:ext>
                </a:extLst>
              </a:tr>
              <a:tr h="370840">
                <a:tc>
                  <a:txBody>
                    <a:bodyPr/>
                    <a:lstStyle/>
                    <a:p>
                      <a:endParaRPr lang="en-GB"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0195950"/>
                  </a:ext>
                </a:extLst>
              </a:tr>
            </a:tbl>
          </a:graphicData>
        </a:graphic>
      </p:graphicFrame>
      <p:sp>
        <p:nvSpPr>
          <p:cNvPr id="4" name="Tekstvak 3">
            <a:extLst>
              <a:ext uri="{FF2B5EF4-FFF2-40B4-BE49-F238E27FC236}">
                <a16:creationId xmlns:a16="http://schemas.microsoft.com/office/drawing/2014/main" id="{77F2F069-4E41-4DD4-AE17-138388F242A8}"/>
              </a:ext>
            </a:extLst>
          </p:cNvPr>
          <p:cNvSpPr txBox="1"/>
          <p:nvPr/>
        </p:nvSpPr>
        <p:spPr>
          <a:xfrm>
            <a:off x="4039263" y="747423"/>
            <a:ext cx="7314536" cy="769441"/>
          </a:xfrm>
          <a:prstGeom prst="rect">
            <a:avLst/>
          </a:prstGeom>
          <a:noFill/>
        </p:spPr>
        <p:txBody>
          <a:bodyPr wrap="square" rtlCol="0">
            <a:spAutoFit/>
          </a:bodyPr>
          <a:lstStyle/>
          <a:p>
            <a:r>
              <a:rPr lang="nl-NL" sz="4400" dirty="0"/>
              <a:t>   Summary: </a:t>
            </a:r>
            <a:r>
              <a:rPr lang="nl-NL" sz="4400" dirty="0" err="1"/>
              <a:t>What</a:t>
            </a:r>
            <a:r>
              <a:rPr lang="nl-NL" sz="4400" dirty="0"/>
              <a:t> a </a:t>
            </a:r>
            <a:r>
              <a:rPr lang="nl-NL" sz="4400" dirty="0" err="1"/>
              <a:t>city</a:t>
            </a:r>
            <a:r>
              <a:rPr lang="nl-NL" sz="4400" dirty="0"/>
              <a:t> </a:t>
            </a:r>
            <a:r>
              <a:rPr lang="nl-NL" sz="4400" dirty="0" err="1"/>
              <a:t>can</a:t>
            </a:r>
            <a:r>
              <a:rPr lang="nl-NL" sz="4400" dirty="0"/>
              <a:t> do</a:t>
            </a:r>
          </a:p>
        </p:txBody>
      </p:sp>
    </p:spTree>
    <p:extLst>
      <p:ext uri="{BB962C8B-B14F-4D97-AF65-F5344CB8AC3E}">
        <p14:creationId xmlns:p14="http://schemas.microsoft.com/office/powerpoint/2010/main" val="109708662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2581</TotalTime>
  <Words>415</Words>
  <Application>Microsoft Office PowerPoint</Application>
  <PresentationFormat>Breedbeeld</PresentationFormat>
  <Paragraphs>69</Paragraphs>
  <Slides>18</Slides>
  <Notes>0</Notes>
  <HiddenSlides>0</HiddenSlides>
  <MMClips>3</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18</vt:i4>
      </vt:variant>
    </vt:vector>
  </HeadingPairs>
  <TitlesOfParts>
    <vt:vector size="23" baseType="lpstr">
      <vt:lpstr>Arial</vt:lpstr>
      <vt:lpstr>Calibri</vt:lpstr>
      <vt:lpstr>Calibri Light</vt:lpstr>
      <vt:lpstr>Castellar</vt:lpstr>
      <vt:lpstr>Kantoorthema</vt:lpstr>
      <vt:lpstr>2nd Belarusian  Social  Business  Forum Prof. Gerd Junne, Minsk, 28 June 2018</vt:lpstr>
      <vt:lpstr>City of Amsterdam: Action programme       Social entrepreneurship 2015-2018</vt:lpstr>
      <vt:lpstr>Action line 1:    More knowledge about the social entrepreneurship ecosystem</vt:lpstr>
      <vt:lpstr> </vt:lpstr>
      <vt:lpstr>Providing Space</vt:lpstr>
      <vt:lpstr>Multitenant buildings for                                     starting companies in Amsterdam</vt:lpstr>
      <vt:lpstr>Connecting innovators</vt:lpstr>
      <vt:lpstr>Action line 3:   More procurement from social enterprises  </vt:lpstr>
      <vt:lpstr>Action line 4:  More capital for social enterprises</vt:lpstr>
      <vt:lpstr>Action line 5:  Strengthen entrepreneurial skills </vt:lpstr>
      <vt:lpstr>PowerPoint-presentatie</vt:lpstr>
      <vt:lpstr>PowerPoint-presentatie</vt:lpstr>
      <vt:lpstr>Action line 6:   Branding</vt:lpstr>
      <vt:lpstr>Social Impact Bond  - rival  Rotterdam</vt:lpstr>
      <vt:lpstr>Scaling Up</vt:lpstr>
      <vt:lpstr>PowerPoint-presentatie</vt:lpstr>
      <vt:lpstr>PowerPoint-presentatie</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Gerd Junne</dc:creator>
  <cp:lastModifiedBy>Gerd Junne</cp:lastModifiedBy>
  <cp:revision>52</cp:revision>
  <cp:lastPrinted>2018-06-19T20:03:58Z</cp:lastPrinted>
  <dcterms:created xsi:type="dcterms:W3CDTF">2018-06-16T14:43:13Z</dcterms:created>
  <dcterms:modified xsi:type="dcterms:W3CDTF">2018-06-19T20:14:13Z</dcterms:modified>
</cp:coreProperties>
</file>