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0"/>
  </p:handoutMasterIdLst>
  <p:sldIdLst>
    <p:sldId id="275" r:id="rId2"/>
    <p:sldId id="262" r:id="rId3"/>
    <p:sldId id="276" r:id="rId4"/>
    <p:sldId id="257" r:id="rId5"/>
    <p:sldId id="259" r:id="rId6"/>
    <p:sldId id="260" r:id="rId7"/>
    <p:sldId id="277" r:id="rId8"/>
    <p:sldId id="263" r:id="rId9"/>
    <p:sldId id="269" r:id="rId10"/>
    <p:sldId id="268" r:id="rId11"/>
    <p:sldId id="271" r:id="rId12"/>
    <p:sldId id="264" r:id="rId13"/>
    <p:sldId id="272" r:id="rId14"/>
    <p:sldId id="273" r:id="rId15"/>
    <p:sldId id="274" r:id="rId16"/>
    <p:sldId id="284" r:id="rId17"/>
    <p:sldId id="285" r:id="rId18"/>
    <p:sldId id="265" r:id="rId19"/>
    <p:sldId id="279" r:id="rId20"/>
    <p:sldId id="280" r:id="rId21"/>
    <p:sldId id="266" r:id="rId22"/>
    <p:sldId id="278" r:id="rId23"/>
    <p:sldId id="270" r:id="rId24"/>
    <p:sldId id="281" r:id="rId25"/>
    <p:sldId id="282" r:id="rId26"/>
    <p:sldId id="283" r:id="rId27"/>
    <p:sldId id="288" r:id="rId28"/>
    <p:sldId id="258" r:id="rId29"/>
    <p:sldId id="289" r:id="rId30"/>
    <p:sldId id="291" r:id="rId31"/>
    <p:sldId id="290" r:id="rId32"/>
    <p:sldId id="292" r:id="rId33"/>
    <p:sldId id="293" r:id="rId34"/>
    <p:sldId id="286" r:id="rId35"/>
    <p:sldId id="294" r:id="rId36"/>
    <p:sldId id="261" r:id="rId37"/>
    <p:sldId id="295" r:id="rId38"/>
    <p:sldId id="287" r:id="rId39"/>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B1E6B92-F750-4026-9FE1-1074453F42BC}" type="datetimeFigureOut">
              <a:rPr lang="nl-NL" smtClean="0"/>
              <a:t>11-1-2013</a:t>
            </a:fld>
            <a:endParaRPr lang="nl-N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9B17246-5305-4495-91D3-40911FC37AF5}" type="slidenum">
              <a:rPr lang="nl-NL" smtClean="0"/>
              <a:t>‹#›</a:t>
            </a:fld>
            <a:endParaRPr lang="nl-NL"/>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136B22DB-7611-4FBC-B2D4-AD6DD931454C}" type="datetimeFigureOut">
              <a:rPr lang="nl-NL" smtClean="0"/>
              <a:pPr/>
              <a:t>11-1-2013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136B22DB-7611-4FBC-B2D4-AD6DD931454C}" type="datetimeFigureOut">
              <a:rPr lang="nl-NL" smtClean="0"/>
              <a:pPr/>
              <a:t>11-1-2013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6B22DB-7611-4FBC-B2D4-AD6DD931454C}" type="datetimeFigureOut">
              <a:rPr lang="nl-NL" smtClean="0"/>
              <a:pPr/>
              <a:t>11-1-2013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p:cNvSpPr>
          <p:nvPr>
            <p:ph type="dt" sz="half" idx="10"/>
          </p:nvPr>
        </p:nvSpPr>
        <p:spPr/>
        <p:txBody>
          <a:bodyPr/>
          <a:lstStyle/>
          <a:p>
            <a:fld id="{136B22DB-7611-4FBC-B2D4-AD6DD931454C}" type="datetimeFigureOut">
              <a:rPr lang="nl-NL" smtClean="0"/>
              <a:pPr/>
              <a:t>11-1-2013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6"/>
          <p:cNvSpPr>
            <a:spLocks noGrp="1"/>
          </p:cNvSpPr>
          <p:nvPr>
            <p:ph type="dt" sz="half" idx="10"/>
          </p:nvPr>
        </p:nvSpPr>
        <p:spPr/>
        <p:txBody>
          <a:bodyPr/>
          <a:lstStyle/>
          <a:p>
            <a:fld id="{136B22DB-7611-4FBC-B2D4-AD6DD931454C}" type="datetimeFigureOut">
              <a:rPr lang="nl-NL" smtClean="0"/>
              <a:pPr/>
              <a:t>11-1-2013</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p:txBody>
          <a:bodyPr/>
          <a:lstStyle/>
          <a:p>
            <a:fld id="{136B22DB-7611-4FBC-B2D4-AD6DD931454C}" type="datetimeFigureOut">
              <a:rPr lang="nl-NL" smtClean="0"/>
              <a:pPr/>
              <a:t>11-1-2013</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6B22DB-7611-4FBC-B2D4-AD6DD931454C}" type="datetimeFigureOut">
              <a:rPr lang="nl-NL" smtClean="0"/>
              <a:pPr/>
              <a:t>11-1-2013</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B22DB-7611-4FBC-B2D4-AD6DD931454C}" type="datetimeFigureOut">
              <a:rPr lang="nl-NL" smtClean="0"/>
              <a:pPr/>
              <a:t>11-1-2013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B22DB-7611-4FBC-B2D4-AD6DD931454C}" type="datetimeFigureOut">
              <a:rPr lang="nl-NL" smtClean="0"/>
              <a:pPr/>
              <a:t>11-1-2013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136B22DB-7611-4FBC-B2D4-AD6DD931454C}" type="datetimeFigureOut">
              <a:rPr lang="nl-NL" smtClean="0"/>
              <a:pPr/>
              <a:t>11-1-2013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136B22DB-7611-4FBC-B2D4-AD6DD931454C}" type="datetimeFigureOut">
              <a:rPr lang="nl-NL" smtClean="0"/>
              <a:pPr/>
              <a:t>11-1-2013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020784-1ABE-42F2-A7F0-EAB0B8190369}" type="slidenum">
              <a:rPr lang="nl-NL" smtClean="0"/>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N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6B22DB-7611-4FBC-B2D4-AD6DD931454C}" type="datetimeFigureOut">
              <a:rPr lang="nl-NL" smtClean="0"/>
              <a:pPr/>
              <a:t>11-1-2013</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020784-1ABE-42F2-A7F0-EAB0B8190369}" type="slidenum">
              <a:rPr lang="nl-NL" smtClean="0"/>
              <a:pPr/>
              <a:t>‹#›</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ublishwhatyoupay.org/" TargetMode="External"/><Relationship Id="rId2" Type="http://schemas.openxmlformats.org/officeDocument/2006/relationships/hyperlink" Target="http://www.globalwitness.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publishwhatyoupay.org/sites/pwypdev.gn.apc.org/files/Membership%20PDF.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World_Bank" TargetMode="External"/><Relationship Id="rId2" Type="http://schemas.openxmlformats.org/officeDocument/2006/relationships/hyperlink" Target="http://en.wikipedia.org/wiki/Transparency_International" TargetMode="External"/><Relationship Id="rId1" Type="http://schemas.openxmlformats.org/officeDocument/2006/relationships/slideLayout" Target="../slideLayouts/slideLayout2.xml"/><Relationship Id="rId5" Type="http://schemas.openxmlformats.org/officeDocument/2006/relationships/hyperlink" Target="http://en.wikipedia.org/wiki/Extractive_Industries_Transparency_Initiative" TargetMode="External"/><Relationship Id="rId4" Type="http://schemas.openxmlformats.org/officeDocument/2006/relationships/hyperlink" Target="http://en.wikipedia.org/wiki/Ford_Foundation"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ted.com/talks/peter_eigen_how_to_expose_the_corrupt.html"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amnesty.org/en/for-media/press-releases/ground-breaking-ecowas-court-judgment-orders-government-punish-oil-companie" TargetMode="External"/><Relationship Id="rId2" Type="http://schemas.openxmlformats.org/officeDocument/2006/relationships/hyperlink" Target="http://livewire.amnesty.org/2012/12/21/nigeria-oil-judgment-a-small-step-in-the-journey-from-travesty-to-justic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internationalbudget.org/library/"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hyperlink" Target="http://www.stakeholderdemocracy.org/oil-spills-section.htm" TargetMode="External"/><Relationship Id="rId7" Type="http://schemas.openxmlformats.org/officeDocument/2006/relationships/hyperlink" Target="http://www.stakeholderdemocracy.org/stand.htm" TargetMode="External"/><Relationship Id="rId2" Type="http://schemas.openxmlformats.org/officeDocument/2006/relationships/hyperlink" Target="http://www.stakeholderdemocracy.org/ending-forced-evictions.htm" TargetMode="External"/><Relationship Id="rId1" Type="http://schemas.openxmlformats.org/officeDocument/2006/relationships/slideLayout" Target="../slideLayouts/slideLayout2.xml"/><Relationship Id="rId6" Type="http://schemas.openxmlformats.org/officeDocument/2006/relationships/hyperlink" Target="http://www.stakeholderdemocracy.org/development-section.htm" TargetMode="External"/><Relationship Id="rId5" Type="http://schemas.openxmlformats.org/officeDocument/2006/relationships/hyperlink" Target="http://www.stakeholderdemocracy.org/human-rights-section.htm" TargetMode="External"/><Relationship Id="rId4" Type="http://schemas.openxmlformats.org/officeDocument/2006/relationships/hyperlink" Target="http://www.stakeholderdemocracy.org/ending-gas-flares.htm"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uperbious.com/pictures/canada-economic-action-plan-94-1-480440.jpg"/>
          <p:cNvPicPr>
            <a:picLocks noChangeAspect="1" noChangeArrowheads="1"/>
          </p:cNvPicPr>
          <p:nvPr/>
        </p:nvPicPr>
        <p:blipFill>
          <a:blip r:embed="rId2" cstate="print"/>
          <a:srcRect/>
          <a:stretch>
            <a:fillRect/>
          </a:stretch>
        </p:blipFill>
        <p:spPr bwMode="auto">
          <a:xfrm>
            <a:off x="1403648" y="404664"/>
            <a:ext cx="6601316" cy="6051208"/>
          </a:xfrm>
          <a:prstGeom prst="rect">
            <a:avLst/>
          </a:prstGeom>
          <a:noFill/>
        </p:spPr>
      </p:pic>
      <p:pic>
        <p:nvPicPr>
          <p:cNvPr id="1028" name="Picture 4" descr="http://www.plasticseurope.org/documents/document/large/20111117171029-sphere_white_background.jpg"/>
          <p:cNvPicPr>
            <a:picLocks noChangeAspect="1" noChangeArrowheads="1"/>
          </p:cNvPicPr>
          <p:nvPr/>
        </p:nvPicPr>
        <p:blipFill>
          <a:blip r:embed="rId3" cstate="print"/>
          <a:srcRect/>
          <a:stretch>
            <a:fillRect/>
          </a:stretch>
        </p:blipFill>
        <p:spPr bwMode="auto">
          <a:xfrm>
            <a:off x="1115616" y="3717032"/>
            <a:ext cx="1178496" cy="1178496"/>
          </a:xfrm>
          <a:prstGeom prst="rect">
            <a:avLst/>
          </a:prstGeom>
          <a:noFill/>
        </p:spPr>
      </p:pic>
      <p:sp>
        <p:nvSpPr>
          <p:cNvPr id="7" name="TextBox 6"/>
          <p:cNvSpPr txBox="1"/>
          <p:nvPr/>
        </p:nvSpPr>
        <p:spPr>
          <a:xfrm>
            <a:off x="1475656" y="2276872"/>
            <a:ext cx="3096344" cy="584775"/>
          </a:xfrm>
          <a:prstGeom prst="rect">
            <a:avLst/>
          </a:prstGeom>
          <a:solidFill>
            <a:schemeClr val="bg1"/>
          </a:solidFill>
        </p:spPr>
        <p:txBody>
          <a:bodyPr wrap="square" rtlCol="0">
            <a:spAutoFit/>
          </a:bodyPr>
          <a:lstStyle/>
          <a:p>
            <a:r>
              <a:rPr lang="nl-NL" sz="3200" dirty="0" smtClean="0"/>
              <a:t>ANTI  OIL-CURSE</a:t>
            </a:r>
            <a:endParaRPr lang="nl-NL" sz="3200" dirty="0"/>
          </a:p>
        </p:txBody>
      </p:sp>
      <p:sp>
        <p:nvSpPr>
          <p:cNvPr id="8" name="TextBox 7"/>
          <p:cNvSpPr txBox="1"/>
          <p:nvPr/>
        </p:nvSpPr>
        <p:spPr>
          <a:xfrm>
            <a:off x="1331640" y="4869160"/>
            <a:ext cx="3096344" cy="430887"/>
          </a:xfrm>
          <a:prstGeom prst="rect">
            <a:avLst/>
          </a:prstGeom>
          <a:noFill/>
        </p:spPr>
        <p:txBody>
          <a:bodyPr wrap="square" rtlCol="0">
            <a:spAutoFit/>
          </a:bodyPr>
          <a:lstStyle/>
          <a:p>
            <a:r>
              <a:rPr lang="nl-NL" sz="2200" dirty="0" smtClean="0"/>
              <a:t>Who does what already? </a:t>
            </a:r>
            <a:endParaRPr lang="nl-NL" sz="2200" dirty="0"/>
          </a:p>
        </p:txBody>
      </p:sp>
      <p:sp>
        <p:nvSpPr>
          <p:cNvPr id="9" name="TextBox 8"/>
          <p:cNvSpPr txBox="1"/>
          <p:nvPr/>
        </p:nvSpPr>
        <p:spPr>
          <a:xfrm>
            <a:off x="7308304" y="3284984"/>
            <a:ext cx="1835696" cy="369332"/>
          </a:xfrm>
          <a:prstGeom prst="rect">
            <a:avLst/>
          </a:prstGeom>
          <a:noFill/>
        </p:spPr>
        <p:txBody>
          <a:bodyPr wrap="square" rtlCol="0">
            <a:spAutoFit/>
          </a:bodyPr>
          <a:lstStyle/>
          <a:p>
            <a:r>
              <a:rPr lang="nl-NL" dirty="0" smtClean="0"/>
              <a:t>17 January 2013</a:t>
            </a:r>
            <a:endParaRPr lang="nl-N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NGO activity</a:t>
            </a:r>
            <a:endParaRPr lang="nl-NL" dirty="0"/>
          </a:p>
        </p:txBody>
      </p:sp>
      <p:sp>
        <p:nvSpPr>
          <p:cNvPr id="4" name="Content Placeholder 3"/>
          <p:cNvSpPr>
            <a:spLocks noGrp="1"/>
          </p:cNvSpPr>
          <p:nvPr>
            <p:ph sz="half" idx="1"/>
          </p:nvPr>
        </p:nvSpPr>
        <p:spPr/>
        <p:txBody>
          <a:bodyPr/>
          <a:lstStyle/>
          <a:p>
            <a:pPr marL="514350" indent="-514350">
              <a:buFont typeface="+mj-lt"/>
              <a:buAutoNum type="arabicPeriod"/>
            </a:pPr>
            <a:r>
              <a:rPr lang="en-US" dirty="0" smtClean="0"/>
              <a:t>Global Witness</a:t>
            </a:r>
          </a:p>
          <a:p>
            <a:pPr marL="514350" indent="-514350">
              <a:buFont typeface="+mj-lt"/>
              <a:buAutoNum type="arabicPeriod"/>
            </a:pPr>
            <a:r>
              <a:rPr lang="en-US" dirty="0" smtClean="0"/>
              <a:t>Publish what you pay</a:t>
            </a:r>
          </a:p>
          <a:p>
            <a:pPr marL="514350" indent="-514350">
              <a:buFont typeface="+mj-lt"/>
              <a:buAutoNum type="arabicPeriod"/>
            </a:pPr>
            <a:r>
              <a:rPr lang="en-US" dirty="0" smtClean="0"/>
              <a:t>Extractive Industries Transparency Initiative</a:t>
            </a:r>
          </a:p>
          <a:p>
            <a:pPr marL="514350" indent="-514350">
              <a:buFont typeface="+mj-lt"/>
              <a:buAutoNum type="arabicPeriod"/>
            </a:pPr>
            <a:r>
              <a:rPr lang="en-US" dirty="0" smtClean="0"/>
              <a:t>Revenue watch</a:t>
            </a:r>
          </a:p>
          <a:p>
            <a:pPr marL="514350" indent="-514350">
              <a:buFont typeface="+mj-lt"/>
              <a:buAutoNum type="arabicPeriod"/>
            </a:pPr>
            <a:r>
              <a:rPr lang="en-US" dirty="0" smtClean="0"/>
              <a:t>Open Oil </a:t>
            </a:r>
          </a:p>
        </p:txBody>
      </p:sp>
      <p:sp>
        <p:nvSpPr>
          <p:cNvPr id="5" name="Content Placeholder 4"/>
          <p:cNvSpPr>
            <a:spLocks noGrp="1"/>
          </p:cNvSpPr>
          <p:nvPr>
            <p:ph sz="half" idx="2"/>
          </p:nvPr>
        </p:nvSpPr>
        <p:spPr/>
        <p:txBody>
          <a:bodyPr/>
          <a:lstStyle/>
          <a:p>
            <a:pPr marL="514350" indent="-514350">
              <a:buFont typeface="+mj-lt"/>
              <a:buAutoNum type="arabicPeriod" startAt="6"/>
            </a:pPr>
            <a:r>
              <a:rPr lang="en-US" dirty="0" smtClean="0"/>
              <a:t>Voluntary principles</a:t>
            </a:r>
          </a:p>
          <a:p>
            <a:pPr marL="514350" indent="-514350">
              <a:buFont typeface="+mj-lt"/>
              <a:buAutoNum type="arabicPeriod" startAt="6"/>
            </a:pPr>
            <a:r>
              <a:rPr lang="en-US" dirty="0" smtClean="0"/>
              <a:t>Amnesty International</a:t>
            </a:r>
          </a:p>
          <a:p>
            <a:pPr marL="514350" indent="-514350">
              <a:buFont typeface="+mj-lt"/>
              <a:buAutoNum type="arabicPeriod" startAt="6"/>
            </a:pPr>
            <a:r>
              <a:rPr lang="en-US" dirty="0" smtClean="0"/>
              <a:t>International Budget Partnership </a:t>
            </a:r>
          </a:p>
          <a:p>
            <a:pPr marL="514350" indent="-514350">
              <a:buFont typeface="+mj-lt"/>
              <a:buAutoNum type="arabicPeriod" startAt="6"/>
            </a:pPr>
            <a:r>
              <a:rPr lang="en-US" dirty="0" smtClean="0"/>
              <a:t>Stakeholder Democracy Network</a:t>
            </a:r>
            <a:endParaRPr lang="en-US" dirty="0" smtClean="0">
              <a:solidFill>
                <a:srgbClr val="FF0000"/>
              </a:solidFill>
            </a:endParaRPr>
          </a:p>
          <a:p>
            <a:pPr marL="514350" indent="-514350">
              <a:buFont typeface="+mj-lt"/>
              <a:buAutoNum type="arabicPeriod" startAt="6"/>
            </a:pPr>
            <a:r>
              <a:rPr lang="en-US" dirty="0" smtClean="0"/>
              <a:t>ELLA Learning Alliance</a:t>
            </a:r>
            <a:endParaRPr lang="nl-N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1. Global Witness </a:t>
            </a:r>
            <a:endParaRPr lang="nl-NL" dirty="0"/>
          </a:p>
        </p:txBody>
      </p:sp>
      <p:sp>
        <p:nvSpPr>
          <p:cNvPr id="5" name="Content Placeholder 4"/>
          <p:cNvSpPr>
            <a:spLocks noGrp="1"/>
          </p:cNvSpPr>
          <p:nvPr>
            <p:ph idx="1"/>
          </p:nvPr>
        </p:nvSpPr>
        <p:spPr/>
        <p:txBody>
          <a:bodyPr>
            <a:normAutofit lnSpcReduction="10000"/>
          </a:bodyPr>
          <a:lstStyle/>
          <a:p>
            <a:r>
              <a:rPr lang="en-US" dirty="0" smtClean="0"/>
              <a:t>For 19 years, Global Witness has run pioneering campaigns against natural resource-related conflict and corruption and associated environmental and human rights abuses.</a:t>
            </a:r>
          </a:p>
          <a:p>
            <a:r>
              <a:rPr lang="en-US" dirty="0" smtClean="0"/>
              <a:t>Established in 1993 by three friends, Global Witness now numbers over sixty staff divided between its offices in London and Washington DC. </a:t>
            </a:r>
            <a:endParaRPr lang="nl-NL" dirty="0"/>
          </a:p>
        </p:txBody>
      </p:sp>
      <p:sp>
        <p:nvSpPr>
          <p:cNvPr id="32770" name="AutoShape 2" descr="data:image/jpeg;base64,/9j/4AAQSkZJRgABAQAAAQABAAD/2wCEAAkGBhQQEBQTExQUFRUUGRgYFxMYGBgaGBgXGhYeGR8YHBQaHCgfGB4jGRsXHy8gIycpLCwsFR4xNTAqNSYrLCkBCQoKDgwOGg8PGjUlHyQsKTAwMCwyLy4sKyw0LCwsLC0sLC8sNDQsLS8sLCwsLCwsLS0wLCosLC8sLDIvLCksKf/AABEIAIkAjAMBIgACEQEDEQH/xAAcAAACAgMBAQAAAAAAAAAAAAAABwUGAgQIAwH/xAA+EAABAwIDBQUGBQIEBwAAAAABAAIDBBEFITEGBxJBURMiYXGBFFKRobHBIzJC0fBy8SQzkuEXNENic7LC/8QAGwEAAQUBAQAAAAAAAAAAAAAABAACAwUGAQf/xAAxEQABAwIEAgkEAgMAAAAAAAABAAIDBBEFEiExQVEGYXGBkaGx0eETIjLBQvAUFiP/2gAMAwEAAhEDEQA/AHihC+WSSX1CFrYhiMcEbpJHBrWgkknouE2XWtLjYbrZUNje1tNRi8sgvyaM3H0CW21e9iSW7KW8bPfP5j5dMkvpJS4kuJJOpOZPqgZawDRi1lD0bfIA+pOUchv38k0Ma3zZ2posvek+wH8+1ard6VdJe0jWX9xtvrdVJCCdPI7crTQ4RRwiwjB7dfVTE22FY83NRL/qK+w7Y1jNKiTzJuoZCjzu5o3/ABobWyDwCuFNvVrmW77XaX4m6/srThG+ZhsKiItPvMzGvQ+CUyFI2okbxQM2D0cwsYwOzT0XSWEbSU9U0OilY69u7cBwvyLdQVJrl+lq3xOD43OY4aOabEeqZeyO9ojhirNNO3F7+HEBr5hHRVgdo/RZav6OyRAvpzmHLj8pqoXnT1DZGh7CHNcLgjQheiOWXIINihCEJLiEIWE0wY0ucbNaCSegGaSQF9AtTGcYjpIXSyuDWj5m2QHiUh9rNspcQku48MY/LFe4HrzK2Nutr3V05DSRCw2Y25s6xPeI65qGwjBZapzmxDiLWlxF7ZDp45qonnMhyt29V6FhOFx0Uf15/wAuv+I9+a0UK57N7r6ipPFKDCwalw7x8m/ur5R7paOM3IfJ/U7L4D+ZqNlNI/WyMqcbpKc5S656tfPZJBCe9bguFUrT2rIG2vfitxfDXmqfiVRgbyRwygjnHcDnl0Kc6ny7uCjgxoT/AIQvtzt8pcLOnDS9vGSG3HERmQL52HWym8TwanIc+lnD2gXMcnckHW18iBkoOOMuIABJOQAFyT0AQ5FirhkjZG3GnboR4pqUO6GnmjZIyokLXAHRnMaaLZG5WDL8eU9cm/YKN3f4+7D3Np6shjJe8wOObCbfm90HomlVVQZG55Pda0uJ5WAve/krSKOJ7b2WDr6zEKabIJCQdjYajwSV272Jhw5jC2V7nvOTSBaw1P0+KpSmtrtoDW1T5P06MHRo+vmoVVshaXHLstrQsmZA0Tm7uPt3K17FbeyULwxxL4CRxMOfD4t6eSedFWMmjbJG4OY8AtcOYK5hV63b7dGkf7PKbwvORJP4bvDwJ5dc+qKpqjKcrtlR43hAnaZ4R9w3HMe/qnWhYsfcAjmslarAIS63ubTGKJtMw96TN5GoaCMuoJ+l0wXzhrS45AC5vyC5z2oxb2qrllvk5x4f6QckHVyZWWHFaLo/Rieo+o7Zmvfw91FK+7nW/wCNef8As+9/sqErdu3x+GimkkmNhwWHO+egHXRV0JAkBK2mKMc+kkawXJHBPZ2ml/BLfebtbV0zhHE0xxuH+da5cSMwOnqFpYzvlJ4m08Vhykcc/wDSqFi+0lRVn8aVzxe4bfujybojJ6lpGVhWZwnBJmSiWoaLcjqfDbxUfLM55JcS4nUk3PxWKEKtW32Qm7uv2LayIVUrQ5784wf0DMX8ylVh0PHNG0i/E9ot1u4BdMU0AYxrRo0AAeCOo4w5xceCy3SSsfFE2Fmma9+wcO9c47RVpmq5nnm91vAAkAKXqd4M8lCKVxJN7GW+bme6R8vRee0+HxMxCoZI4xjiJa5o4gPAt19Qsv8Ah5UuaHxdnK05gseD8W6j7XUFngnL3q1LqV0cZlsALFt+zgf0qwtzCcHlqpOzhbxPsTw3AyFuvmpWn2BrXusISPEkWTA2B3bvpJRUTuHGAQ1jTcZjmbfRKOBz3Wtom1uKwU8TnNeC62g317kvZtg61mRgdfoLfuo2qwaeEEvikYG2uS0i3ry/sumEnd7O1All9mjPdjP4hyzfbLMa2CnmpmxtvdVWGY1UVkwiLBbiddArfux2l9qpeB/D2kXdNtS2ws4g/wAyVzSD3b417NXsubMkux3TPQ/H6lPxF0smdmvBZ7HKMU1UcuztR+1X9vMS7DD5ncy3hHm7Lkuek598ktqJgz70g+hSYQVY68llp+jUQbSF/Mny0QhCEGtKhCEJJIQhACSSsu7vC/aK+MWuGXefC3+6f6ou67ZU0kJllFpJdAdQzUDPrr/ZXOvq2xRPkdYNY0uN9MhdXFKzJHcrzbHKoVVXlZqG6DrPH2SH3jSh2JTkW1tkb5jJQmH4pLTu4onuYfA/bmvuL1/tE8kpFu0cXW6XPitRVTnXcSF6BBCGwNjcNgB5K74Zvbq4rB/BKOd2gH5WzUpLvrkLe7TtB6lxIv5fFLRCkFRIBa6Efg9E85jGO7T0V8p97dR2UzZAHOeCI3DLgvlmOeV81RHvLiSSSTmSdSviFG6Rz/yKKgpIackxNtfey+xvLSCNRmPMLpnCaoSwRvGfE1p+S5lT83bVJfhsF+QLR5A2CMonWcQs70oivCyTkbeI+FDb5/8AlIv/ACf/ACUnE797sPFh18u7Iw/UfdJBR1Y/6Ivo469EByJQhCEItChCFnBA57g1jS5x0aAST6BJIm26wTM3b7vePhqqgd3WOPrqLuH0C39hd1/ZcM9WLvyLYsrN8XdT4cld8Wx+no2EyyMZbRlxxHybrzCsIKe33yLHYrjJlvTUmpOhI9B7qRIAHKw+SUO8nbsVB9lgceAH8STTiIy4ctW6H0WntlvOkq7xQXjhORvbid6jTyVGXKipzfazZSYPgZhInqPy4Dl1nrXtV0T4ncL2lp+viDoR5LxTA2GbHiMDqKosSwXhf+pupIB1OfLoVT8dwOSjmdDKLEaHk5vIjwQjmWaHDZaCGrD5XQP0e3zHMfscFHoQhRo1CEISSQnrurFsMjv7z/8A28Uil0JsFRdlh8DSLHhufMm6Noh957FmOkzgKVrebh6Fbe1WHe0Uc0fvMNvMZrnAhdSObcWXPe3WBeyVsjALMd3mdLHp5G4UtazZyB6MVIBfAe0eh/Sh6CgfPI2ONpc9xsAFcttN3fsVLFMwlxFmy66n9XgL5fBb+6+ahpwZZpoxO7JocD3G+B0z59EyKiop6uF7O0je14I1HMa/NMhga5hJOpROJYtNBVNDWnI066fl8Dh19yQ2DbNPqLOc5sMXOV+Q9Bq70V5w7G8Mwlg7L/ETEZvGvQ5nJvkl7jdDJTTPgkJPZmwzytqCPAg39VoIZr/p7DVXU1IKwAvech4DQEdZ3Pkr3ju9uomyhAhb11d8dPkqVWVr5nl8j3Pcf1ONyvFCa+Rz/wAiiKejgphaJoHr4oQhCjRSl9kq/sK2B/IPAPkck1N6ezoqaUTsF5Is8ubDr8NUl4TZw8x9V0tSM7SmYHD80bbjzaEfSjOxzCsnjshpaiGpbuLjtH9JXMyFuYxQGnqJIj+hxHpfL5LTQJFlqmuDgHDYoQhC4nL2o6YyyNYNXED4ldMUNP2cTGe61rfgLJL7qMEdNWiX9MGZOf5iCAL9ead6tKJlml3NYPpNUh8rYR/EXPafj1QqbvO2ZNXS8bLdpBdw0uW2zF/mrkvhF8ijHsD2lpWcpqh1NK2Vm4XLa+tkI0JHkVet5mxZppTPE09lISXADJjv2KoionsLHZSvVqWpjqohKzY+XUspJC43cSSdSTc/FYoQmIlCEISSQhCEklsUFG+V7Wsa5xJGgvzXS9IzhjYNLNaLeQSF2A2k9iq2l3+XJZrvC5/N6J+mUBvFcWte/K3VWdEBYlYbpO+QyMYW6a2PPa/gkrvYwl7K103ARHIGgP5F3DmPPIqjq07wtqvbqk8N+yj7rRnmRq63X7KrIGYgvJatVhrJGUsbZdwB/e1CyjjLiABck2A8SsUy91mxXGfa5h3QbRtNsz7xBGnJcjjMjsoT62sZSQmV/d1nkrvsHs97FRsaRaR3ek63PL00VjQhXrWhoAC8qnmdNI6R+5N0IQhOUK8ayjZNG6ORocxwsWnMFJHbrd++hcZIwXwOP5ubCTk0j7p6LCWIOFnAEHkRcfBQTQiUa7qzw7EpaF926tO45/K5dQmxtTuiDyZKQhpNyY3E26902yzyzSwr8Nlgdwyscw9HC1/LqqiSJ0Z+5ei0eIQVjbxO15cQtZCEKJHoQhCSSFbX7wpXYb7GRnk3tOfZjMDz5X6KpIT2vLb2UE1PHNl+oL5TcdqEKQwjAJ6t3DBG59tSNB5k5BNXZDdZHTlstQRLJrwEDgafXUp8cLpDohK7E6ejb9515Df471Wdgd3LqhzZ6gcMQNww3Dn8wf6U5I4w0AAWAFgOgC+gW0X1W8ULYhYLzqvxCWtkzv24DgEIQhTKvQhCEkkIQhJJC08TwiGpZwTRte3oRp5HktxC4QDoU5rnNOZpsUv8X3PU8ri6F7or/p/M355hVqv3OVLQTE9kluR7pP2TlQh3UsbuCuIccrYrDPcdevnv5pBzbsa9pt2PF5Obb4khZx7ra8/9IDze37J8IUf+EzmUb/s1Vb8W+B90nqHc1UOI7WSNg527x/n8yVqwndJSwu4nl0pFrB1g34DX1V4QpW00beCAnxutm0L7Dq0+V40tGyJvDGxrB0aAF7IQiNlUEkm5QhCElxCEISS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32772" name="AutoShape 4" descr="data:image/jpeg;base64,/9j/4AAQSkZJRgABAQAAAQABAAD/2wCEAAkGBhQQEBQTExQUFRUUGRgYFxMYGBgaGBgXGhYeGR8YHBQaHCgfGB4jGRsXHy8gIycpLCwsFR4xNTAqNSYrLCkBCQoKDgwOGg8PGjUlHyQsKTAwMCwyLy4sKyw0LCwsLC0sLC8sNDQsLS8sLCwsLCwsLS0wLCosLC8sLDIvLCksKf/AABEIAIkAjAMBIgACEQEDEQH/xAAcAAACAgMBAQAAAAAAAAAAAAAABwUGAgQIAwH/xAA+EAABAwIDBQUGBQIEBwAAAAABAAIDBBEFITEGBxJBURMiYXGBFFKRobHBIzJC0fBy8SQzkuEXNENic7LC/8QAGwEAAQUBAQAAAAAAAAAAAAAABAACAwUGAQf/xAAxEQABAwIEAgkEAgMAAAAAAAABAAIDBBEFEiExQVEGYXGBkaGx0eETIjLBQvAUFiP/2gAMAwEAAhEDEQA/AHihC+WSSX1CFrYhiMcEbpJHBrWgkknouE2XWtLjYbrZUNje1tNRi8sgvyaM3H0CW21e9iSW7KW8bPfP5j5dMkvpJS4kuJJOpOZPqgZawDRi1lD0bfIA+pOUchv38k0Ma3zZ2posvek+wH8+1ard6VdJe0jWX9xtvrdVJCCdPI7crTQ4RRwiwjB7dfVTE22FY83NRL/qK+w7Y1jNKiTzJuoZCjzu5o3/ABobWyDwCuFNvVrmW77XaX4m6/srThG+ZhsKiItPvMzGvQ+CUyFI2okbxQM2D0cwsYwOzT0XSWEbSU9U0OilY69u7cBwvyLdQVJrl+lq3xOD43OY4aOabEeqZeyO9ojhirNNO3F7+HEBr5hHRVgdo/RZav6OyRAvpzmHLj8pqoXnT1DZGh7CHNcLgjQheiOWXIINihCEJLiEIWE0wY0ucbNaCSegGaSQF9AtTGcYjpIXSyuDWj5m2QHiUh9rNspcQku48MY/LFe4HrzK2Nutr3V05DSRCw2Y25s6xPeI65qGwjBZapzmxDiLWlxF7ZDp45qonnMhyt29V6FhOFx0Uf15/wAuv+I9+a0UK57N7r6ipPFKDCwalw7x8m/ur5R7paOM3IfJ/U7L4D+ZqNlNI/WyMqcbpKc5S656tfPZJBCe9bguFUrT2rIG2vfitxfDXmqfiVRgbyRwygjnHcDnl0Kc6ny7uCjgxoT/AIQvtzt8pcLOnDS9vGSG3HERmQL52HWym8TwanIc+lnD2gXMcnckHW18iBkoOOMuIABJOQAFyT0AQ5FirhkjZG3GnboR4pqUO6GnmjZIyokLXAHRnMaaLZG5WDL8eU9cm/YKN3f4+7D3Np6shjJe8wOObCbfm90HomlVVQZG55Pda0uJ5WAve/krSKOJ7b2WDr6zEKabIJCQdjYajwSV272Jhw5jC2V7nvOTSBaw1P0+KpSmtrtoDW1T5P06MHRo+vmoVVshaXHLstrQsmZA0Tm7uPt3K17FbeyULwxxL4CRxMOfD4t6eSedFWMmjbJG4OY8AtcOYK5hV63b7dGkf7PKbwvORJP4bvDwJ5dc+qKpqjKcrtlR43hAnaZ4R9w3HMe/qnWhYsfcAjmslarAIS63ubTGKJtMw96TN5GoaCMuoJ+l0wXzhrS45AC5vyC5z2oxb2qrllvk5x4f6QckHVyZWWHFaLo/Rieo+o7Zmvfw91FK+7nW/wCNef8As+9/sqErdu3x+GimkkmNhwWHO+egHXRV0JAkBK2mKMc+kkawXJHBPZ2ml/BLfebtbV0zhHE0xxuH+da5cSMwOnqFpYzvlJ4m08Vhykcc/wDSqFi+0lRVn8aVzxe4bfujybojJ6lpGVhWZwnBJmSiWoaLcjqfDbxUfLM55JcS4nUk3PxWKEKtW32Qm7uv2LayIVUrQ5784wf0DMX8ylVh0PHNG0i/E9ot1u4BdMU0AYxrRo0AAeCOo4w5xceCy3SSsfFE2Fmma9+wcO9c47RVpmq5nnm91vAAkAKXqd4M8lCKVxJN7GW+bme6R8vRee0+HxMxCoZI4xjiJa5o4gPAt19Qsv8Ah5UuaHxdnK05gseD8W6j7XUFngnL3q1LqV0cZlsALFt+zgf0qwtzCcHlqpOzhbxPsTw3AyFuvmpWn2BrXusISPEkWTA2B3bvpJRUTuHGAQ1jTcZjmbfRKOBz3Wtom1uKwU8TnNeC62g317kvZtg61mRgdfoLfuo2qwaeEEvikYG2uS0i3ry/sumEnd7O1All9mjPdjP4hyzfbLMa2CnmpmxtvdVWGY1UVkwiLBbiddArfux2l9qpeB/D2kXdNtS2ws4g/wAyVzSD3b417NXsubMkux3TPQ/H6lPxF0smdmvBZ7HKMU1UcuztR+1X9vMS7DD5ncy3hHm7Lkuek598ktqJgz70g+hSYQVY68llp+jUQbSF/Mny0QhCEGtKhCEJJIQhACSSsu7vC/aK+MWuGXefC3+6f6ou67ZU0kJllFpJdAdQzUDPrr/ZXOvq2xRPkdYNY0uN9MhdXFKzJHcrzbHKoVVXlZqG6DrPH2SH3jSh2JTkW1tkb5jJQmH4pLTu4onuYfA/bmvuL1/tE8kpFu0cXW6XPitRVTnXcSF6BBCGwNjcNgB5K74Zvbq4rB/BKOd2gH5WzUpLvrkLe7TtB6lxIv5fFLRCkFRIBa6Efg9E85jGO7T0V8p97dR2UzZAHOeCI3DLgvlmOeV81RHvLiSSSTmSdSviFG6Rz/yKKgpIackxNtfey+xvLSCNRmPMLpnCaoSwRvGfE1p+S5lT83bVJfhsF+QLR5A2CMonWcQs70oivCyTkbeI+FDb5/8AlIv/ACf/ACUnE797sPFh18u7Iw/UfdJBR1Y/6Ivo469EByJQhCEItChCFnBA57g1jS5x0aAST6BJIm26wTM3b7vePhqqgd3WOPrqLuH0C39hd1/ZcM9WLvyLYsrN8XdT4cld8Wx+no2EyyMZbRlxxHybrzCsIKe33yLHYrjJlvTUmpOhI9B7qRIAHKw+SUO8nbsVB9lgceAH8STTiIy4ctW6H0WntlvOkq7xQXjhORvbid6jTyVGXKipzfazZSYPgZhInqPy4Dl1nrXtV0T4ncL2lp+viDoR5LxTA2GbHiMDqKosSwXhf+pupIB1OfLoVT8dwOSjmdDKLEaHk5vIjwQjmWaHDZaCGrD5XQP0e3zHMfscFHoQhRo1CEISSQnrurFsMjv7z/8A28Uil0JsFRdlh8DSLHhufMm6Noh957FmOkzgKVrebh6Fbe1WHe0Uc0fvMNvMZrnAhdSObcWXPe3WBeyVsjALMd3mdLHp5G4UtazZyB6MVIBfAe0eh/Sh6CgfPI2ONpc9xsAFcttN3fsVLFMwlxFmy66n9XgL5fBb+6+ahpwZZpoxO7JocD3G+B0z59EyKiop6uF7O0je14I1HMa/NMhga5hJOpROJYtNBVNDWnI066fl8Dh19yQ2DbNPqLOc5sMXOV+Q9Bq70V5w7G8Mwlg7L/ETEZvGvQ5nJvkl7jdDJTTPgkJPZmwzytqCPAg39VoIZr/p7DVXU1IKwAvech4DQEdZ3Pkr3ju9uomyhAhb11d8dPkqVWVr5nl8j3Pcf1ONyvFCa+Rz/wAiiKejgphaJoHr4oQhCjRSl9kq/sK2B/IPAPkck1N6ezoqaUTsF5Is8ubDr8NUl4TZw8x9V0tSM7SmYHD80bbjzaEfSjOxzCsnjshpaiGpbuLjtH9JXMyFuYxQGnqJIj+hxHpfL5LTQJFlqmuDgHDYoQhC4nL2o6YyyNYNXED4ldMUNP2cTGe61rfgLJL7qMEdNWiX9MGZOf5iCAL9ead6tKJlml3NYPpNUh8rYR/EXPafj1QqbvO2ZNXS8bLdpBdw0uW2zF/mrkvhF8ijHsD2lpWcpqh1NK2Vm4XLa+tkI0JHkVet5mxZppTPE09lISXADJjv2KoionsLHZSvVqWpjqohKzY+XUspJC43cSSdSTc/FYoQmIlCEISSQhCEklsUFG+V7Wsa5xJGgvzXS9IzhjYNLNaLeQSF2A2k9iq2l3+XJZrvC5/N6J+mUBvFcWte/K3VWdEBYlYbpO+QyMYW6a2PPa/gkrvYwl7K103ARHIGgP5F3DmPPIqjq07wtqvbqk8N+yj7rRnmRq63X7KrIGYgvJatVhrJGUsbZdwB/e1CyjjLiABck2A8SsUy91mxXGfa5h3QbRtNsz7xBGnJcjjMjsoT62sZSQmV/d1nkrvsHs97FRsaRaR3ek63PL00VjQhXrWhoAC8qnmdNI6R+5N0IQhOUK8ayjZNG6ORocxwsWnMFJHbrd++hcZIwXwOP5ubCTk0j7p6LCWIOFnAEHkRcfBQTQiUa7qzw7EpaF926tO45/K5dQmxtTuiDyZKQhpNyY3E26902yzyzSwr8Nlgdwyscw9HC1/LqqiSJ0Z+5ei0eIQVjbxO15cQtZCEKJHoQhCSSFbX7wpXYb7GRnk3tOfZjMDz5X6KpIT2vLb2UE1PHNl+oL5TcdqEKQwjAJ6t3DBG59tSNB5k5BNXZDdZHTlstQRLJrwEDgafXUp8cLpDohK7E6ejb9515Df471Wdgd3LqhzZ6gcMQNww3Dn8wf6U5I4w0AAWAFgOgC+gW0X1W8ULYhYLzqvxCWtkzv24DgEIQhTKvQhCEkkIQhJJC08TwiGpZwTRte3oRp5HktxC4QDoU5rnNOZpsUv8X3PU8ri6F7or/p/M355hVqv3OVLQTE9kluR7pP2TlQh3UsbuCuIccrYrDPcdevnv5pBzbsa9pt2PF5Obb4khZx7ra8/9IDze37J8IUf+EzmUb/s1Vb8W+B90nqHc1UOI7WSNg527x/n8yVqwndJSwu4nl0pFrB1g34DX1V4QpW00beCAnxutm0L7Dq0+V40tGyJvDGxrB0aAF7IQiNlUEkm5QhCElxCEISS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32774" name="AutoShape 6" descr="data:image/jpeg;base64,/9j/4AAQSkZJRgABAQAAAQABAAD/2wCEAAkGBhQQEBQTExQUFRUUGRgYFxMYGBgaGBgXGhYeGR8YHBQaHCgfGB4jGRsXHy8gIycpLCwsFR4xNTAqNSYrLCkBCQoKDgwOGg8PGjUlHyQsKTAwMCwyLy4sKyw0LCwsLC0sLC8sNDQsLS8sLCwsLCwsLS0wLCosLC8sLDIvLCksKf/AABEIAIkAjAMBIgACEQEDEQH/xAAcAAACAgMBAQAAAAAAAAAAAAAABwUGAgQIAwH/xAA+EAABAwIDBQUGBQIEBwAAAAABAAIDBBEFITEGBxJBURMiYXGBFFKRobHBIzJC0fBy8SQzkuEXNENic7LC/8QAGwEAAQUBAQAAAAAAAAAAAAAABAACAwUGAQf/xAAxEQABAwIEAgkEAgMAAAAAAAABAAIDBBEFEiExQVEGYXGBkaGx0eETIjLBQvAUFiP/2gAMAwEAAhEDEQA/AHihC+WSSX1CFrYhiMcEbpJHBrWgkknouE2XWtLjYbrZUNje1tNRi8sgvyaM3H0CW21e9iSW7KW8bPfP5j5dMkvpJS4kuJJOpOZPqgZawDRi1lD0bfIA+pOUchv38k0Ma3zZ2posvek+wH8+1ard6VdJe0jWX9xtvrdVJCCdPI7crTQ4RRwiwjB7dfVTE22FY83NRL/qK+w7Y1jNKiTzJuoZCjzu5o3/ABobWyDwCuFNvVrmW77XaX4m6/srThG+ZhsKiItPvMzGvQ+CUyFI2okbxQM2D0cwsYwOzT0XSWEbSU9U0OilY69u7cBwvyLdQVJrl+lq3xOD43OY4aOabEeqZeyO9ojhirNNO3F7+HEBr5hHRVgdo/RZav6OyRAvpzmHLj8pqoXnT1DZGh7CHNcLgjQheiOWXIINihCEJLiEIWE0wY0ucbNaCSegGaSQF9AtTGcYjpIXSyuDWj5m2QHiUh9rNspcQku48MY/LFe4HrzK2Nutr3V05DSRCw2Y25s6xPeI65qGwjBZapzmxDiLWlxF7ZDp45qonnMhyt29V6FhOFx0Uf15/wAuv+I9+a0UK57N7r6ipPFKDCwalw7x8m/ur5R7paOM3IfJ/U7L4D+ZqNlNI/WyMqcbpKc5S656tfPZJBCe9bguFUrT2rIG2vfitxfDXmqfiVRgbyRwygjnHcDnl0Kc6ny7uCjgxoT/AIQvtzt8pcLOnDS9vGSG3HERmQL52HWym8TwanIc+lnD2gXMcnckHW18iBkoOOMuIABJOQAFyT0AQ5FirhkjZG3GnboR4pqUO6GnmjZIyokLXAHRnMaaLZG5WDL8eU9cm/YKN3f4+7D3Np6shjJe8wOObCbfm90HomlVVQZG55Pda0uJ5WAve/krSKOJ7b2WDr6zEKabIJCQdjYajwSV272Jhw5jC2V7nvOTSBaw1P0+KpSmtrtoDW1T5P06MHRo+vmoVVshaXHLstrQsmZA0Tm7uPt3K17FbeyULwxxL4CRxMOfD4t6eSedFWMmjbJG4OY8AtcOYK5hV63b7dGkf7PKbwvORJP4bvDwJ5dc+qKpqjKcrtlR43hAnaZ4R9w3HMe/qnWhYsfcAjmslarAIS63ubTGKJtMw96TN5GoaCMuoJ+l0wXzhrS45AC5vyC5z2oxb2qrllvk5x4f6QckHVyZWWHFaLo/Rieo+o7Zmvfw91FK+7nW/wCNef8As+9/sqErdu3x+GimkkmNhwWHO+egHXRV0JAkBK2mKMc+kkawXJHBPZ2ml/BLfebtbV0zhHE0xxuH+da5cSMwOnqFpYzvlJ4m08Vhykcc/wDSqFi+0lRVn8aVzxe4bfujybojJ6lpGVhWZwnBJmSiWoaLcjqfDbxUfLM55JcS4nUk3PxWKEKtW32Qm7uv2LayIVUrQ5784wf0DMX8ylVh0PHNG0i/E9ot1u4BdMU0AYxrRo0AAeCOo4w5xceCy3SSsfFE2Fmma9+wcO9c47RVpmq5nnm91vAAkAKXqd4M8lCKVxJN7GW+bme6R8vRee0+HxMxCoZI4xjiJa5o4gPAt19Qsv8Ah5UuaHxdnK05gseD8W6j7XUFngnL3q1LqV0cZlsALFt+zgf0qwtzCcHlqpOzhbxPsTw3AyFuvmpWn2BrXusISPEkWTA2B3bvpJRUTuHGAQ1jTcZjmbfRKOBz3Wtom1uKwU8TnNeC62g317kvZtg61mRgdfoLfuo2qwaeEEvikYG2uS0i3ry/sumEnd7O1All9mjPdjP4hyzfbLMa2CnmpmxtvdVWGY1UVkwiLBbiddArfux2l9qpeB/D2kXdNtS2ws4g/wAyVzSD3b417NXsubMkux3TPQ/H6lPxF0smdmvBZ7HKMU1UcuztR+1X9vMS7DD5ncy3hHm7Lkuek598ktqJgz70g+hSYQVY68llp+jUQbSF/Mny0QhCEGtKhCEJJIQhACSSsu7vC/aK+MWuGXefC3+6f6ou67ZU0kJllFpJdAdQzUDPrr/ZXOvq2xRPkdYNY0uN9MhdXFKzJHcrzbHKoVVXlZqG6DrPH2SH3jSh2JTkW1tkb5jJQmH4pLTu4onuYfA/bmvuL1/tE8kpFu0cXW6XPitRVTnXcSF6BBCGwNjcNgB5K74Zvbq4rB/BKOd2gH5WzUpLvrkLe7TtB6lxIv5fFLRCkFRIBa6Efg9E85jGO7T0V8p97dR2UzZAHOeCI3DLgvlmOeV81RHvLiSSSTmSdSviFG6Rz/yKKgpIackxNtfey+xvLSCNRmPMLpnCaoSwRvGfE1p+S5lT83bVJfhsF+QLR5A2CMonWcQs70oivCyTkbeI+FDb5/8AlIv/ACf/ACUnE797sPFh18u7Iw/UfdJBR1Y/6Ivo469EByJQhCEItChCFnBA57g1jS5x0aAST6BJIm26wTM3b7vePhqqgd3WOPrqLuH0C39hd1/ZcM9WLvyLYsrN8XdT4cld8Wx+no2EyyMZbRlxxHybrzCsIKe33yLHYrjJlvTUmpOhI9B7qRIAHKw+SUO8nbsVB9lgceAH8STTiIy4ctW6H0WntlvOkq7xQXjhORvbid6jTyVGXKipzfazZSYPgZhInqPy4Dl1nrXtV0T4ncL2lp+viDoR5LxTA2GbHiMDqKosSwXhf+pupIB1OfLoVT8dwOSjmdDKLEaHk5vIjwQjmWaHDZaCGrD5XQP0e3zHMfscFHoQhRo1CEISSQnrurFsMjv7z/8A28Uil0JsFRdlh8DSLHhufMm6Noh957FmOkzgKVrebh6Fbe1WHe0Uc0fvMNvMZrnAhdSObcWXPe3WBeyVsjALMd3mdLHp5G4UtazZyB6MVIBfAe0eh/Sh6CgfPI2ONpc9xsAFcttN3fsVLFMwlxFmy66n9XgL5fBb+6+ahpwZZpoxO7JocD3G+B0z59EyKiop6uF7O0je14I1HMa/NMhga5hJOpROJYtNBVNDWnI066fl8Dh19yQ2DbNPqLOc5sMXOV+Q9Bq70V5w7G8Mwlg7L/ETEZvGvQ5nJvkl7jdDJTTPgkJPZmwzytqCPAg39VoIZr/p7DVXU1IKwAvech4DQEdZ3Pkr3ju9uomyhAhb11d8dPkqVWVr5nl8j3Pcf1ONyvFCa+Rz/wAiiKejgphaJoHr4oQhCjRSl9kq/sK2B/IPAPkck1N6ezoqaUTsF5Is8ubDr8NUl4TZw8x9V0tSM7SmYHD80bbjzaEfSjOxzCsnjshpaiGpbuLjtH9JXMyFuYxQGnqJIj+hxHpfL5LTQJFlqmuDgHDYoQhC4nL2o6YyyNYNXED4ldMUNP2cTGe61rfgLJL7qMEdNWiX9MGZOf5iCAL9ead6tKJlml3NYPpNUh8rYR/EXPafj1QqbvO2ZNXS8bLdpBdw0uW2zF/mrkvhF8ijHsD2lpWcpqh1NK2Vm4XLa+tkI0JHkVet5mxZppTPE09lISXADJjv2KoionsLHZSvVqWpjqohKzY+XUspJC43cSSdSTc/FYoQmIlCEISSQhCEklsUFG+V7Wsa5xJGgvzXS9IzhjYNLNaLeQSF2A2k9iq2l3+XJZrvC5/N6J+mUBvFcWte/K3VWdEBYlYbpO+QyMYW6a2PPa/gkrvYwl7K103ARHIGgP5F3DmPPIqjq07wtqvbqk8N+yj7rRnmRq63X7KrIGYgvJatVhrJGUsbZdwB/e1CyjjLiABck2A8SsUy91mxXGfa5h3QbRtNsz7xBGnJcjjMjsoT62sZSQmV/d1nkrvsHs97FRsaRaR3ek63PL00VjQhXrWhoAC8qnmdNI6R+5N0IQhOUK8ayjZNG6ORocxwsWnMFJHbrd++hcZIwXwOP5ubCTk0j7p6LCWIOFnAEHkRcfBQTQiUa7qzw7EpaF926tO45/K5dQmxtTuiDyZKQhpNyY3E26902yzyzSwr8Nlgdwyscw9HC1/LqqiSJ0Z+5ei0eIQVjbxO15cQtZCEKJHoQhCSSFbX7wpXYb7GRnk3tOfZjMDz5X6KpIT2vLb2UE1PHNl+oL5TcdqEKQwjAJ6t3DBG59tSNB5k5BNXZDdZHTlstQRLJrwEDgafXUp8cLpDohK7E6ejb9515Df471Wdgd3LqhzZ6gcMQNww3Dn8wf6U5I4w0AAWAFgOgC+gW0X1W8ULYhYLzqvxCWtkzv24DgEIQhTKvQhCEkkIQhJJC08TwiGpZwTRte3oRp5HktxC4QDoU5rnNOZpsUv8X3PU8ri6F7or/p/M355hVqv3OVLQTE9kluR7pP2TlQh3UsbuCuIccrYrDPcdevnv5pBzbsa9pt2PF5Obb4khZx7ra8/9IDze37J8IUf+EzmUb/s1Vb8W+B90nqHc1UOI7WSNg527x/n8yVqwndJSwu4nl0pFrB1g34DX1V4QpW00beCAnxutm0L7Dq0+V40tGyJvDGxrB0aAF7IQiNlUEkm5QhCElxCEISS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32776" name="AutoShape 8" descr="data:image/jpeg;base64,/9j/4AAQSkZJRgABAQAAAQABAAD/2wCEAAkGBhQQEBQTExQUFRUUGRgYFxMYGBgaGBgXGhYeGR8YHBQaHCgfGB4jGRsXHy8gIycpLCwsFR4xNTAqNSYrLCkBCQoKDgwOGg8PGjUlHyQsKTAwMCwyLy4sKyw0LCwsLC0sLC8sNDQsLS8sLCwsLCwsLS0wLCosLC8sLDIvLCksKf/AABEIAIkAjAMBIgACEQEDEQH/xAAcAAACAgMBAQAAAAAAAAAAAAAABwUGAgQIAwH/xAA+EAABAwIDBQUGBQIEBwAAAAABAAIDBBEFITEGBxJBURMiYXGBFFKRobHBIzJC0fBy8SQzkuEXNENic7LC/8QAGwEAAQUBAQAAAAAAAAAAAAAABAACAwUGAQf/xAAxEQABAwIEAgkEAgMAAAAAAAABAAIDBBEFEiExQVEGYXGBkaGx0eETIjLBQvAUFiP/2gAMAwEAAhEDEQA/AHihC+WSSX1CFrYhiMcEbpJHBrWgkknouE2XWtLjYbrZUNje1tNRi8sgvyaM3H0CW21e9iSW7KW8bPfP5j5dMkvpJS4kuJJOpOZPqgZawDRi1lD0bfIA+pOUchv38k0Ma3zZ2posvek+wH8+1ard6VdJe0jWX9xtvrdVJCCdPI7crTQ4RRwiwjB7dfVTE22FY83NRL/qK+w7Y1jNKiTzJuoZCjzu5o3/ABobWyDwCuFNvVrmW77XaX4m6/srThG+ZhsKiItPvMzGvQ+CUyFI2okbxQM2D0cwsYwOzT0XSWEbSU9U0OilY69u7cBwvyLdQVJrl+lq3xOD43OY4aOabEeqZeyO9ojhirNNO3F7+HEBr5hHRVgdo/RZav6OyRAvpzmHLj8pqoXnT1DZGh7CHNcLgjQheiOWXIINihCEJLiEIWE0wY0ucbNaCSegGaSQF9AtTGcYjpIXSyuDWj5m2QHiUh9rNspcQku48MY/LFe4HrzK2Nutr3V05DSRCw2Y25s6xPeI65qGwjBZapzmxDiLWlxF7ZDp45qonnMhyt29V6FhOFx0Uf15/wAuv+I9+a0UK57N7r6ipPFKDCwalw7x8m/ur5R7paOM3IfJ/U7L4D+ZqNlNI/WyMqcbpKc5S656tfPZJBCe9bguFUrT2rIG2vfitxfDXmqfiVRgbyRwygjnHcDnl0Kc6ny7uCjgxoT/AIQvtzt8pcLOnDS9vGSG3HERmQL52HWym8TwanIc+lnD2gXMcnckHW18iBkoOOMuIABJOQAFyT0AQ5FirhkjZG3GnboR4pqUO6GnmjZIyokLXAHRnMaaLZG5WDL8eU9cm/YKN3f4+7D3Np6shjJe8wOObCbfm90HomlVVQZG55Pda0uJ5WAve/krSKOJ7b2WDr6zEKabIJCQdjYajwSV272Jhw5jC2V7nvOTSBaw1P0+KpSmtrtoDW1T5P06MHRo+vmoVVshaXHLstrQsmZA0Tm7uPt3K17FbeyULwxxL4CRxMOfD4t6eSedFWMmjbJG4OY8AtcOYK5hV63b7dGkf7PKbwvORJP4bvDwJ5dc+qKpqjKcrtlR43hAnaZ4R9w3HMe/qnWhYsfcAjmslarAIS63ubTGKJtMw96TN5GoaCMuoJ+l0wXzhrS45AC5vyC5z2oxb2qrllvk5x4f6QckHVyZWWHFaLo/Rieo+o7Zmvfw91FK+7nW/wCNef8As+9/sqErdu3x+GimkkmNhwWHO+egHXRV0JAkBK2mKMc+kkawXJHBPZ2ml/BLfebtbV0zhHE0xxuH+da5cSMwOnqFpYzvlJ4m08Vhykcc/wDSqFi+0lRVn8aVzxe4bfujybojJ6lpGVhWZwnBJmSiWoaLcjqfDbxUfLM55JcS4nUk3PxWKEKtW32Qm7uv2LayIVUrQ5784wf0DMX8ylVh0PHNG0i/E9ot1u4BdMU0AYxrRo0AAeCOo4w5xceCy3SSsfFE2Fmma9+wcO9c47RVpmq5nnm91vAAkAKXqd4M8lCKVxJN7GW+bme6R8vRee0+HxMxCoZI4xjiJa5o4gPAt19Qsv8Ah5UuaHxdnK05gseD8W6j7XUFngnL3q1LqV0cZlsALFt+zgf0qwtzCcHlqpOzhbxPsTw3AyFuvmpWn2BrXusISPEkWTA2B3bvpJRUTuHGAQ1jTcZjmbfRKOBz3Wtom1uKwU8TnNeC62g317kvZtg61mRgdfoLfuo2qwaeEEvikYG2uS0i3ry/sumEnd7O1All9mjPdjP4hyzfbLMa2CnmpmxtvdVWGY1UVkwiLBbiddArfux2l9qpeB/D2kXdNtS2ws4g/wAyVzSD3b417NXsubMkux3TPQ/H6lPxF0smdmvBZ7HKMU1UcuztR+1X9vMS7DD5ncy3hHm7Lkuek598ktqJgz70g+hSYQVY68llp+jUQbSF/Mny0QhCEGtKhCEJJIQhACSSsu7vC/aK+MWuGXefC3+6f6ou67ZU0kJllFpJdAdQzUDPrr/ZXOvq2xRPkdYNY0uN9MhdXFKzJHcrzbHKoVVXlZqG6DrPH2SH3jSh2JTkW1tkb5jJQmH4pLTu4onuYfA/bmvuL1/tE8kpFu0cXW6XPitRVTnXcSF6BBCGwNjcNgB5K74Zvbq4rB/BKOd2gH5WzUpLvrkLe7TtB6lxIv5fFLRCkFRIBa6Efg9E85jGO7T0V8p97dR2UzZAHOeCI3DLgvlmOeV81RHvLiSSSTmSdSviFG6Rz/yKKgpIackxNtfey+xvLSCNRmPMLpnCaoSwRvGfE1p+S5lT83bVJfhsF+QLR5A2CMonWcQs70oivCyTkbeI+FDb5/8AlIv/ACf/ACUnE797sPFh18u7Iw/UfdJBR1Y/6Ivo469EByJQhCEItChCFnBA57g1jS5x0aAST6BJIm26wTM3b7vePhqqgd3WOPrqLuH0C39hd1/ZcM9WLvyLYsrN8XdT4cld8Wx+no2EyyMZbRlxxHybrzCsIKe33yLHYrjJlvTUmpOhI9B7qRIAHKw+SUO8nbsVB9lgceAH8STTiIy4ctW6H0WntlvOkq7xQXjhORvbid6jTyVGXKipzfazZSYPgZhInqPy4Dl1nrXtV0T4ncL2lp+viDoR5LxTA2GbHiMDqKosSwXhf+pupIB1OfLoVT8dwOSjmdDKLEaHk5vIjwQjmWaHDZaCGrD5XQP0e3zHMfscFHoQhRo1CEISSQnrurFsMjv7z/8A28Uil0JsFRdlh8DSLHhufMm6Noh957FmOkzgKVrebh6Fbe1WHe0Uc0fvMNvMZrnAhdSObcWXPe3WBeyVsjALMd3mdLHp5G4UtazZyB6MVIBfAe0eh/Sh6CgfPI2ONpc9xsAFcttN3fsVLFMwlxFmy66n9XgL5fBb+6+ahpwZZpoxO7JocD3G+B0z59EyKiop6uF7O0je14I1HMa/NMhga5hJOpROJYtNBVNDWnI066fl8Dh19yQ2DbNPqLOc5sMXOV+Q9Bq70V5w7G8Mwlg7L/ETEZvGvQ5nJvkl7jdDJTTPgkJPZmwzytqCPAg39VoIZr/p7DVXU1IKwAvech4DQEdZ3Pkr3ju9uomyhAhb11d8dPkqVWVr5nl8j3Pcf1ONyvFCa+Rz/wAiiKejgphaJoHr4oQhCjRSl9kq/sK2B/IPAPkck1N6ezoqaUTsF5Is8ubDr8NUl4TZw8x9V0tSM7SmYHD80bbjzaEfSjOxzCsnjshpaiGpbuLjtH9JXMyFuYxQGnqJIj+hxHpfL5LTQJFlqmuDgHDYoQhC4nL2o6YyyNYNXED4ldMUNP2cTGe61rfgLJL7qMEdNWiX9MGZOf5iCAL9ead6tKJlml3NYPpNUh8rYR/EXPafj1QqbvO2ZNXS8bLdpBdw0uW2zF/mrkvhF8ijHsD2lpWcpqh1NK2Vm4XLa+tkI0JHkVet5mxZppTPE09lISXADJjv2KoionsLHZSvVqWpjqohKzY+XUspJC43cSSdSTc/FYoQmIlCEISSQhCEklsUFG+V7Wsa5xJGgvzXS9IzhjYNLNaLeQSF2A2k9iq2l3+XJZrvC5/N6J+mUBvFcWte/K3VWdEBYlYbpO+QyMYW6a2PPa/gkrvYwl7K103ARHIGgP5F3DmPPIqjq07wtqvbqk8N+yj7rRnmRq63X7KrIGYgvJatVhrJGUsbZdwB/e1CyjjLiABck2A8SsUy91mxXGfa5h3QbRtNsz7xBGnJcjjMjsoT62sZSQmV/d1nkrvsHs97FRsaRaR3ek63PL00VjQhXrWhoAC8qnmdNI6R+5N0IQhOUK8ayjZNG6ORocxwsWnMFJHbrd++hcZIwXwOP5ubCTk0j7p6LCWIOFnAEHkRcfBQTQiUa7qzw7EpaF926tO45/K5dQmxtTuiDyZKQhpNyY3E26902yzyzSwr8Nlgdwyscw9HC1/LqqiSJ0Z+5ei0eIQVjbxO15cQtZCEKJHoQhCSSFbX7wpXYb7GRnk3tOfZjMDz5X6KpIT2vLb2UE1PHNl+oL5TcdqEKQwjAJ6t3DBG59tSNB5k5BNXZDdZHTlstQRLJrwEDgafXUp8cLpDohK7E6ejb9515Df471Wdgd3LqhzZ6gcMQNww3Dn8wf6U5I4w0AAWAFgOgC+gW0X1W8ULYhYLzqvxCWtkzv24DgEIQhTKvQhCEkkIQhJJC08TwiGpZwTRte3oRp5HktxC4QDoU5rnNOZpsUv8X3PU8ri6F7or/p/M355hVqv3OVLQTE9kluR7pP2TlQh3UsbuCuIccrYrDPcdevnv5pBzbsa9pt2PF5Obb4khZx7ra8/9IDze37J8IUf+EzmUb/s1Vb8W+B90nqHc1UOI7WSNg527x/n8yVqwndJSwu4nl0pFrB1g34DX1V4QpW00beCAnxutm0L7Dq0+V40tGyJvDGxrB0aAF7IQiNlUEkm5QhCElxCEISS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32778" name="AutoShape 10" descr="data:image/jpeg;base64,/9j/4AAQSkZJRgABAQAAAQABAAD/2wCEAAkGBhQQEBQTExQUFRUUGRgYFxMYGBgaGBgXGhYeGR8YHBQaHCgfGB4jGRsXHy8gIycpLCwsFR4xNTAqNSYrLCkBCQoKDgwOGg8PGjUlHyQsKTAwMCwyLy4sKyw0LCwsLC0sLC8sNDQsLS8sLCwsLCwsLS0wLCosLC8sLDIvLCksKf/AABEIAIkAjAMBIgACEQEDEQH/xAAcAAACAgMBAQAAAAAAAAAAAAAABwUGAgQIAwH/xAA+EAABAwIDBQUGBQIEBwAAAAABAAIDBBEFITEGBxJBURMiYXGBFFKRobHBIzJC0fBy8SQzkuEXNENic7LC/8QAGwEAAQUBAQAAAAAAAAAAAAAABAACAwUGAQf/xAAxEQABAwIEAgkEAgMAAAAAAAABAAIDBBEFEiExQVEGYXGBkaGx0eETIjLBQvAUFiP/2gAMAwEAAhEDEQA/AHihC+WSSX1CFrYhiMcEbpJHBrWgkknouE2XWtLjYbrZUNje1tNRi8sgvyaM3H0CW21e9iSW7KW8bPfP5j5dMkvpJS4kuJJOpOZPqgZawDRi1lD0bfIA+pOUchv38k0Ma3zZ2posvek+wH8+1ard6VdJe0jWX9xtvrdVJCCdPI7crTQ4RRwiwjB7dfVTE22FY83NRL/qK+w7Y1jNKiTzJuoZCjzu5o3/ABobWyDwCuFNvVrmW77XaX4m6/srThG+ZhsKiItPvMzGvQ+CUyFI2okbxQM2D0cwsYwOzT0XSWEbSU9U0OilY69u7cBwvyLdQVJrl+lq3xOD43OY4aOabEeqZeyO9ojhirNNO3F7+HEBr5hHRVgdo/RZav6OyRAvpzmHLj8pqoXnT1DZGh7CHNcLgjQheiOWXIINihCEJLiEIWE0wY0ucbNaCSegGaSQF9AtTGcYjpIXSyuDWj5m2QHiUh9rNspcQku48MY/LFe4HrzK2Nutr3V05DSRCw2Y25s6xPeI65qGwjBZapzmxDiLWlxF7ZDp45qonnMhyt29V6FhOFx0Uf15/wAuv+I9+a0UK57N7r6ipPFKDCwalw7x8m/ur5R7paOM3IfJ/U7L4D+ZqNlNI/WyMqcbpKc5S656tfPZJBCe9bguFUrT2rIG2vfitxfDXmqfiVRgbyRwygjnHcDnl0Kc6ny7uCjgxoT/AIQvtzt8pcLOnDS9vGSG3HERmQL52HWym8TwanIc+lnD2gXMcnckHW18iBkoOOMuIABJOQAFyT0AQ5FirhkjZG3GnboR4pqUO6GnmjZIyokLXAHRnMaaLZG5WDL8eU9cm/YKN3f4+7D3Np6shjJe8wOObCbfm90HomlVVQZG55Pda0uJ5WAve/krSKOJ7b2WDr6zEKabIJCQdjYajwSV272Jhw5jC2V7nvOTSBaw1P0+KpSmtrtoDW1T5P06MHRo+vmoVVshaXHLstrQsmZA0Tm7uPt3K17FbeyULwxxL4CRxMOfD4t6eSedFWMmjbJG4OY8AtcOYK5hV63b7dGkf7PKbwvORJP4bvDwJ5dc+qKpqjKcrtlR43hAnaZ4R9w3HMe/qnWhYsfcAjmslarAIS63ubTGKJtMw96TN5GoaCMuoJ+l0wXzhrS45AC5vyC5z2oxb2qrllvk5x4f6QckHVyZWWHFaLo/Rieo+o7Zmvfw91FK+7nW/wCNef8As+9/sqErdu3x+GimkkmNhwWHO+egHXRV0JAkBK2mKMc+kkawXJHBPZ2ml/BLfebtbV0zhHE0xxuH+da5cSMwOnqFpYzvlJ4m08Vhykcc/wDSqFi+0lRVn8aVzxe4bfujybojJ6lpGVhWZwnBJmSiWoaLcjqfDbxUfLM55JcS4nUk3PxWKEKtW32Qm7uv2LayIVUrQ5784wf0DMX8ylVh0PHNG0i/E9ot1u4BdMU0AYxrRo0AAeCOo4w5xceCy3SSsfFE2Fmma9+wcO9c47RVpmq5nnm91vAAkAKXqd4M8lCKVxJN7GW+bme6R8vRee0+HxMxCoZI4xjiJa5o4gPAt19Qsv8Ah5UuaHxdnK05gseD8W6j7XUFngnL3q1LqV0cZlsALFt+zgf0qwtzCcHlqpOzhbxPsTw3AyFuvmpWn2BrXusISPEkWTA2B3bvpJRUTuHGAQ1jTcZjmbfRKOBz3Wtom1uKwU8TnNeC62g317kvZtg61mRgdfoLfuo2qwaeEEvikYG2uS0i3ry/sumEnd7O1All9mjPdjP4hyzfbLMa2CnmpmxtvdVWGY1UVkwiLBbiddArfux2l9qpeB/D2kXdNtS2ws4g/wAyVzSD3b417NXsubMkux3TPQ/H6lPxF0smdmvBZ7HKMU1UcuztR+1X9vMS7DD5ncy3hHm7Lkuek598ktqJgz70g+hSYQVY68llp+jUQbSF/Mny0QhCEGtKhCEJJIQhACSSsu7vC/aK+MWuGXefC3+6f6ou67ZU0kJllFpJdAdQzUDPrr/ZXOvq2xRPkdYNY0uN9MhdXFKzJHcrzbHKoVVXlZqG6DrPH2SH3jSh2JTkW1tkb5jJQmH4pLTu4onuYfA/bmvuL1/tE8kpFu0cXW6XPitRVTnXcSF6BBCGwNjcNgB5K74Zvbq4rB/BKOd2gH5WzUpLvrkLe7TtB6lxIv5fFLRCkFRIBa6Efg9E85jGO7T0V8p97dR2UzZAHOeCI3DLgvlmOeV81RHvLiSSSTmSdSviFG6Rz/yKKgpIackxNtfey+xvLSCNRmPMLpnCaoSwRvGfE1p+S5lT83bVJfhsF+QLR5A2CMonWcQs70oivCyTkbeI+FDb5/8AlIv/ACf/ACUnE797sPFh18u7Iw/UfdJBR1Y/6Ivo469EByJQhCEItChCFnBA57g1jS5x0aAST6BJIm26wTM3b7vePhqqgd3WOPrqLuH0C39hd1/ZcM9WLvyLYsrN8XdT4cld8Wx+no2EyyMZbRlxxHybrzCsIKe33yLHYrjJlvTUmpOhI9B7qRIAHKw+SUO8nbsVB9lgceAH8STTiIy4ctW6H0WntlvOkq7xQXjhORvbid6jTyVGXKipzfazZSYPgZhInqPy4Dl1nrXtV0T4ncL2lp+viDoR5LxTA2GbHiMDqKosSwXhf+pupIB1OfLoVT8dwOSjmdDKLEaHk5vIjwQjmWaHDZaCGrD5XQP0e3zHMfscFHoQhRo1CEISSQnrurFsMjv7z/8A28Uil0JsFRdlh8DSLHhufMm6Noh957FmOkzgKVrebh6Fbe1WHe0Uc0fvMNvMZrnAhdSObcWXPe3WBeyVsjALMd3mdLHp5G4UtazZyB6MVIBfAe0eh/Sh6CgfPI2ONpc9xsAFcttN3fsVLFMwlxFmy66n9XgL5fBb+6+ahpwZZpoxO7JocD3G+B0z59EyKiop6uF7O0je14I1HMa/NMhga5hJOpROJYtNBVNDWnI066fl8Dh19yQ2DbNPqLOc5sMXOV+Q9Bq70V5w7G8Mwlg7L/ETEZvGvQ5nJvkl7jdDJTTPgkJPZmwzytqCPAg39VoIZr/p7DVXU1IKwAvech4DQEdZ3Pkr3ju9uomyhAhb11d8dPkqVWVr5nl8j3Pcf1ONyvFCa+Rz/wAiiKejgphaJoHr4oQhCjRSl9kq/sK2B/IPAPkck1N6ezoqaUTsF5Is8ubDr8NUl4TZw8x9V0tSM7SmYHD80bbjzaEfSjOxzCsnjshpaiGpbuLjtH9JXMyFuYxQGnqJIj+hxHpfL5LTQJFlqmuDgHDYoQhC4nL2o6YyyNYNXED4ldMUNP2cTGe61rfgLJL7qMEdNWiX9MGZOf5iCAL9ead6tKJlml3NYPpNUh8rYR/EXPafj1QqbvO2ZNXS8bLdpBdw0uW2zF/mrkvhF8ijHsD2lpWcpqh1NK2Vm4XLa+tkI0JHkVet5mxZppTPE09lISXADJjv2KoionsLHZSvVqWpjqohKzY+XUspJC43cSSdSTc/FYoQmIlCEISSQhCEklsUFG+V7Wsa5xJGgvzXS9IzhjYNLNaLeQSF2A2k9iq2l3+XJZrvC5/N6J+mUBvFcWte/K3VWdEBYlYbpO+QyMYW6a2PPa/gkrvYwl7K103ARHIGgP5F3DmPPIqjq07wtqvbqk8N+yj7rRnmRq63X7KrIGYgvJatVhrJGUsbZdwB/e1CyjjLiABck2A8SsUy91mxXGfa5h3QbRtNsz7xBGnJcjjMjsoT62sZSQmV/d1nkrvsHs97FRsaRaR3ek63PL00VjQhXrWhoAC8qnmdNI6R+5N0IQhOUK8ayjZNG6ORocxwsWnMFJHbrd++hcZIwXwOP5ubCTk0j7p6LCWIOFnAEHkRcfBQTQiUa7qzw7EpaF926tO45/K5dQmxtTuiDyZKQhpNyY3E26902yzyzSwr8Nlgdwyscw9HC1/LqqiSJ0Z+5ei0eIQVjbxO15cQtZCEKJHoQhCSSFbX7wpXYb7GRnk3tOfZjMDz5X6KpIT2vLb2UE1PHNl+oL5TcdqEKQwjAJ6t3DBG59tSNB5k5BNXZDdZHTlstQRLJrwEDgafXUp8cLpDohK7E6ejb9515Df471Wdgd3LqhzZ6gcMQNww3Dn8wf6U5I4w0AAWAFgOgC+gW0X1W8ULYhYLzqvxCWtkzv24DgEIQhTKvQhCEkkIQhJJC08TwiGpZwTRte3oRp5HktxC4QDoU5rnNOZpsUv8X3PU8ri6F7or/p/M355hVqv3OVLQTE9kluR7pP2TlQh3UsbuCuIccrYrDPcdevnv5pBzbsa9pt2PF5Obb4khZx7ra8/9IDze37J8IUf+EzmUb/s1Vb8W+B90nqHc1UOI7WSNg527x/n8yVqwndJSwu4nl0pFrB1g34DX1V4QpW00beCAnxutm0L7Dq0+V40tGyJvDGxrB0aAF7IQiNlUEkm5QhCElxCEISS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pic>
        <p:nvPicPr>
          <p:cNvPr id="32780" name="Picture 12" descr="http://www.rfi.fr/sites/filesrfi/imagecache/rfi_43_large/sites/images.rfi.fr/files/aef_image/a_GlobalWitness_5_0.gif"/>
          <p:cNvPicPr>
            <a:picLocks noChangeAspect="1" noChangeArrowheads="1"/>
          </p:cNvPicPr>
          <p:nvPr/>
        </p:nvPicPr>
        <p:blipFill>
          <a:blip r:embed="rId2" cstate="print"/>
          <a:srcRect/>
          <a:stretch>
            <a:fillRect/>
          </a:stretch>
        </p:blipFill>
        <p:spPr bwMode="auto">
          <a:xfrm>
            <a:off x="539552" y="0"/>
            <a:ext cx="2120453" cy="158417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Unreported off-budget accounts</a:t>
            </a:r>
            <a:endParaRPr lang="nl-NL" dirty="0"/>
          </a:p>
        </p:txBody>
      </p:sp>
      <p:sp>
        <p:nvSpPr>
          <p:cNvPr id="3" name="Content Placeholder 2"/>
          <p:cNvSpPr>
            <a:spLocks noGrp="1"/>
          </p:cNvSpPr>
          <p:nvPr>
            <p:ph idx="1"/>
          </p:nvPr>
        </p:nvSpPr>
        <p:spPr>
          <a:xfrm>
            <a:off x="467544" y="2332037"/>
            <a:ext cx="8229600" cy="4525963"/>
          </a:xfrm>
        </p:spPr>
        <p:txBody>
          <a:bodyPr/>
          <a:lstStyle/>
          <a:p>
            <a:r>
              <a:rPr lang="en-US" dirty="0" smtClean="0"/>
              <a:t>On the secrecy and misuse of petroleum revenues in Angola, Cambodia, Congo-Brazzaville, Equatorial Guinea, Kazakhstan, and Turkmenistan, see reports by Global Witness: </a:t>
            </a:r>
            <a:r>
              <a:rPr lang="en-US" dirty="0" smtClean="0">
                <a:hlinkClick r:id="rId2"/>
              </a:rPr>
              <a:t>www.globalwitness.org</a:t>
            </a:r>
            <a:endParaRPr lang="en-US" dirty="0" smtClean="0"/>
          </a:p>
          <a:p>
            <a:r>
              <a:rPr lang="en-US" dirty="0" smtClean="0"/>
              <a:t>On Chad and Nigeria, see report by Publish What You Pay:  </a:t>
            </a:r>
            <a:r>
              <a:rPr lang="en-US" dirty="0" smtClean="0">
                <a:hlinkClick r:id="rId3"/>
              </a:rPr>
              <a:t>www.publishwhatyoupay.org</a:t>
            </a:r>
            <a:r>
              <a:rPr lang="en-US" dirty="0" smtClean="0"/>
              <a:t>  </a:t>
            </a:r>
            <a:endParaRPr lang="nl-NL" dirty="0"/>
          </a:p>
        </p:txBody>
      </p:sp>
      <p:sp>
        <p:nvSpPr>
          <p:cNvPr id="5" name="Rectangle 4"/>
          <p:cNvSpPr/>
          <p:nvPr/>
        </p:nvSpPr>
        <p:spPr>
          <a:xfrm rot="19579662">
            <a:off x="2627784" y="1268760"/>
            <a:ext cx="3156442" cy="923330"/>
          </a:xfrm>
          <a:prstGeom prst="rect">
            <a:avLst/>
          </a:prstGeom>
          <a:no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Top Secret</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TextBox 5"/>
          <p:cNvSpPr txBox="1"/>
          <p:nvPr/>
        </p:nvSpPr>
        <p:spPr>
          <a:xfrm>
            <a:off x="6444208" y="6237312"/>
            <a:ext cx="3024336" cy="276999"/>
          </a:xfrm>
          <a:prstGeom prst="rect">
            <a:avLst/>
          </a:prstGeom>
          <a:noFill/>
        </p:spPr>
        <p:txBody>
          <a:bodyPr wrap="square" rtlCol="0">
            <a:spAutoFit/>
          </a:bodyPr>
          <a:lstStyle/>
          <a:p>
            <a:r>
              <a:rPr lang="en-US" sz="1200" dirty="0" smtClean="0"/>
              <a:t> </a:t>
            </a:r>
            <a:r>
              <a:rPr lang="en-US" sz="1200" dirty="0" err="1" smtClean="0"/>
              <a:t>M.L.Ross</a:t>
            </a:r>
            <a:r>
              <a:rPr lang="en-US" sz="1200" dirty="0" smtClean="0"/>
              <a:t> 2012, 59, Note 62</a:t>
            </a:r>
            <a:endParaRPr lang="nl-NL"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oil law in South Sudan</a:t>
            </a:r>
            <a:endParaRPr lang="nl-NL" dirty="0"/>
          </a:p>
        </p:txBody>
      </p:sp>
      <p:sp>
        <p:nvSpPr>
          <p:cNvPr id="3" name="Content Placeholder 2"/>
          <p:cNvSpPr>
            <a:spLocks noGrp="1"/>
          </p:cNvSpPr>
          <p:nvPr>
            <p:ph idx="1"/>
          </p:nvPr>
        </p:nvSpPr>
        <p:spPr/>
        <p:txBody>
          <a:bodyPr>
            <a:normAutofit fontScale="85000" lnSpcReduction="20000"/>
          </a:bodyPr>
          <a:lstStyle/>
          <a:p>
            <a:r>
              <a:rPr lang="en-US" dirty="0" smtClean="0"/>
              <a:t>Amid reports of endemic corruption, escalating security concerns, and delays restarting crude oil production, South Sudan’s new oil laws offer grounds to be optimistic about the prospects for development and stability, said Global Witness in a report released today.</a:t>
            </a:r>
          </a:p>
          <a:p>
            <a:r>
              <a:rPr lang="en-US" dirty="0" smtClean="0"/>
              <a:t>“South Sudan’s new oil legislation contains strong public reporting, revenue management, and contract allocation requirements,” said Global Witness campaigner Dana Wilkins. “But laws are only as good as their implementation. The real test will be in whether or not the government follows through with these commitments.”</a:t>
            </a:r>
            <a:endParaRPr lang="nl-NL" dirty="0"/>
          </a:p>
        </p:txBody>
      </p:sp>
      <p:sp>
        <p:nvSpPr>
          <p:cNvPr id="4" name="TextBox 3"/>
          <p:cNvSpPr txBox="1"/>
          <p:nvPr/>
        </p:nvSpPr>
        <p:spPr>
          <a:xfrm>
            <a:off x="4607496" y="6021288"/>
            <a:ext cx="4536504" cy="369332"/>
          </a:xfrm>
          <a:prstGeom prst="rect">
            <a:avLst/>
          </a:prstGeom>
          <a:noFill/>
        </p:spPr>
        <p:txBody>
          <a:bodyPr wrap="square" rtlCol="0">
            <a:spAutoFit/>
          </a:bodyPr>
          <a:lstStyle/>
          <a:p>
            <a:r>
              <a:rPr lang="en-US" dirty="0" smtClean="0"/>
              <a:t>Global Witness Press Release 29-11-2012</a:t>
            </a:r>
            <a:endParaRPr lang="nl-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820472" cy="1143000"/>
          </a:xfrm>
        </p:spPr>
        <p:txBody>
          <a:bodyPr>
            <a:normAutofit fontScale="90000"/>
          </a:bodyPr>
          <a:lstStyle/>
          <a:p>
            <a:r>
              <a:rPr lang="en-US" dirty="0" smtClean="0"/>
              <a:t>Key recommendations by Global Witness</a:t>
            </a:r>
            <a:endParaRPr lang="nl-NL" dirty="0"/>
          </a:p>
        </p:txBody>
      </p:sp>
      <p:sp>
        <p:nvSpPr>
          <p:cNvPr id="3" name="Content Placeholder 2"/>
          <p:cNvSpPr>
            <a:spLocks noGrp="1"/>
          </p:cNvSpPr>
          <p:nvPr>
            <p:ph idx="1"/>
          </p:nvPr>
        </p:nvSpPr>
        <p:spPr>
          <a:xfrm>
            <a:off x="457200" y="1600200"/>
            <a:ext cx="8229600" cy="4853136"/>
          </a:xfrm>
        </p:spPr>
        <p:txBody>
          <a:bodyPr>
            <a:normAutofit fontScale="77500" lnSpcReduction="20000"/>
          </a:bodyPr>
          <a:lstStyle/>
          <a:p>
            <a:r>
              <a:rPr lang="en-US" dirty="0" smtClean="0"/>
              <a:t>The government should pass the draft Petroleum Revenue Management Bill without delay and ensure that strong provisions for the collection, management, auditing, and public reporting remain intact. </a:t>
            </a:r>
          </a:p>
          <a:p>
            <a:r>
              <a:rPr lang="en-US" dirty="0" smtClean="0"/>
              <a:t>The Ministry of Petroleum and Mining and the Ministry of Finance and Economic Planning should immediately start implementing the requirements for transparent contract allocation, and for the publication of production data, contracts, and quarterly and annual oil revenue management reports.</a:t>
            </a:r>
          </a:p>
          <a:p>
            <a:r>
              <a:rPr lang="en-US" dirty="0" smtClean="0"/>
              <a:t>The government and international donors must ensure that South Sudanese civil society groups, and oversight bodies like the Audit Chamber and parliament, have the resources, access, and technical expertise necessary to carry out effective checks on the oil sector.</a:t>
            </a:r>
            <a:endParaRPr lang="nl-N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2. Publish what you pay</a:t>
            </a:r>
            <a:endParaRPr lang="nl-NL" dirty="0"/>
          </a:p>
        </p:txBody>
      </p:sp>
      <p:sp>
        <p:nvSpPr>
          <p:cNvPr id="3" name="Content Placeholder 2"/>
          <p:cNvSpPr>
            <a:spLocks noGrp="1"/>
          </p:cNvSpPr>
          <p:nvPr>
            <p:ph idx="1"/>
          </p:nvPr>
        </p:nvSpPr>
        <p:spPr/>
        <p:txBody>
          <a:bodyPr>
            <a:normAutofit fontScale="77500" lnSpcReduction="20000"/>
          </a:bodyPr>
          <a:lstStyle/>
          <a:p>
            <a:r>
              <a:rPr lang="en-US" dirty="0" smtClean="0"/>
              <a:t>In December 1999 Global Witness published A Crude Awakening, an exposé of the complicity of the oil and banking industries in the plundering of state assets during Angola’s 40-year civil war. The report concluded with a public call on the oil companies operating in Angola to ‘publish what you pay’.</a:t>
            </a:r>
          </a:p>
          <a:p>
            <a:r>
              <a:rPr lang="en-US" dirty="0" smtClean="0"/>
              <a:t>in June 2002 Global Witness along with other founding members, CAFOD, Open Society Institute, Oxfam GB, Save the Children UK and Transparency International UK, launched the PWYP campaign, calling for all natural resource companies to disclose their payments.</a:t>
            </a:r>
          </a:p>
          <a:p>
            <a:r>
              <a:rPr lang="en-US" dirty="0" err="1" smtClean="0"/>
              <a:t>lobal</a:t>
            </a:r>
            <a:r>
              <a:rPr lang="en-US" dirty="0" smtClean="0"/>
              <a:t> network is made up of more than </a:t>
            </a:r>
            <a:r>
              <a:rPr lang="en-US" u="sng" dirty="0" smtClean="0">
                <a:hlinkClick r:id="rId2"/>
              </a:rPr>
              <a:t>650 member </a:t>
            </a:r>
            <a:r>
              <a:rPr lang="en-US" u="sng" dirty="0" err="1" smtClean="0">
                <a:hlinkClick r:id="rId2"/>
              </a:rPr>
              <a:t>organisations</a:t>
            </a:r>
            <a:r>
              <a:rPr lang="en-US" dirty="0" smtClean="0"/>
              <a:t> across the world, including human rights, development, environmental and faith-based </a:t>
            </a:r>
            <a:r>
              <a:rPr lang="en-US" dirty="0" err="1" smtClean="0"/>
              <a:t>organisations</a:t>
            </a:r>
            <a:r>
              <a:rPr lang="en-US" dirty="0" smtClean="0"/>
              <a:t>.</a:t>
            </a:r>
            <a:endParaRPr lang="nl-NL" dirty="0"/>
          </a:p>
        </p:txBody>
      </p:sp>
      <p:sp>
        <p:nvSpPr>
          <p:cNvPr id="4" name="TextBox 3"/>
          <p:cNvSpPr txBox="1"/>
          <p:nvPr/>
        </p:nvSpPr>
        <p:spPr>
          <a:xfrm>
            <a:off x="5148064" y="6165304"/>
            <a:ext cx="3600400" cy="369332"/>
          </a:xfrm>
          <a:prstGeom prst="rect">
            <a:avLst/>
          </a:prstGeom>
          <a:noFill/>
        </p:spPr>
        <p:txBody>
          <a:bodyPr wrap="square" rtlCol="0">
            <a:spAutoFit/>
          </a:bodyPr>
          <a:lstStyle/>
          <a:p>
            <a:r>
              <a:rPr lang="nl-NL" dirty="0" smtClean="0"/>
              <a:t>http://www.publishwhatyoupay.org</a:t>
            </a:r>
            <a:endParaRPr lang="nl-N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3. Extractive Industries Transparency Initiative (EITI)</a:t>
            </a:r>
            <a:endParaRPr lang="nl-NL" sz="3200" dirty="0"/>
          </a:p>
        </p:txBody>
      </p:sp>
      <p:sp>
        <p:nvSpPr>
          <p:cNvPr id="3" name="Content Placeholder 2"/>
          <p:cNvSpPr>
            <a:spLocks noGrp="1"/>
          </p:cNvSpPr>
          <p:nvPr>
            <p:ph idx="1"/>
          </p:nvPr>
        </p:nvSpPr>
        <p:spPr>
          <a:xfrm>
            <a:off x="457200" y="1600200"/>
            <a:ext cx="8229600" cy="4781128"/>
          </a:xfrm>
        </p:spPr>
        <p:txBody>
          <a:bodyPr>
            <a:normAutofit fontScale="77500" lnSpcReduction="20000"/>
          </a:bodyPr>
          <a:lstStyle/>
          <a:p>
            <a:pPr>
              <a:buNone/>
            </a:pPr>
            <a:r>
              <a:rPr lang="en-US" dirty="0" smtClean="0"/>
              <a:t>Peter Eigen (founder of Transparency International (TI) and the associated EITI):</a:t>
            </a:r>
          </a:p>
          <a:p>
            <a:r>
              <a:rPr lang="en-US" dirty="0" smtClean="0"/>
              <a:t>“We started out [in 1999-2000] with a campaign, initiated by Global Witness, TI, Oxfam and one or two other British NGOs, to call on companies to publish what they pay. The coalition was very well accepted by NGOs and companies. We found a number of big companies like Shell and BP willing to publish what they pay. But they were told by host countries, like Angola, that they were not allowed to publish what they pay … that they had to observe a confidentiality clause in their investment agreement, and that if they violated that they would not get their production rights renewed. The companies said ‘We’d love to work with you, but we can’t.’ So the idea arose that we also had to approach the host countries.”  </a:t>
            </a:r>
            <a:endParaRPr lang="nl-NL" dirty="0"/>
          </a:p>
        </p:txBody>
      </p:sp>
      <p:sp>
        <p:nvSpPr>
          <p:cNvPr id="4" name="TextBox 3"/>
          <p:cNvSpPr txBox="1"/>
          <p:nvPr/>
        </p:nvSpPr>
        <p:spPr>
          <a:xfrm>
            <a:off x="4860032" y="6309320"/>
            <a:ext cx="3672408" cy="276999"/>
          </a:xfrm>
          <a:prstGeom prst="rect">
            <a:avLst/>
          </a:prstGeom>
          <a:noFill/>
        </p:spPr>
        <p:txBody>
          <a:bodyPr wrap="square" rtlCol="0">
            <a:spAutoFit/>
          </a:bodyPr>
          <a:lstStyle/>
          <a:p>
            <a:r>
              <a:rPr lang="en-US" sz="1200" dirty="0" smtClean="0"/>
              <a:t>Steve Waddell – Global Action Networks, 2011, p. 50 </a:t>
            </a:r>
            <a:endParaRPr lang="nl-NL"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Transparency International</a:t>
            </a:r>
            <a:endParaRPr lang="nl-NL" dirty="0"/>
          </a:p>
        </p:txBody>
      </p:sp>
      <p:sp>
        <p:nvSpPr>
          <p:cNvPr id="3" name="Content Placeholder 2"/>
          <p:cNvSpPr>
            <a:spLocks noGrp="1"/>
          </p:cNvSpPr>
          <p:nvPr>
            <p:ph idx="1"/>
          </p:nvPr>
        </p:nvSpPr>
        <p:spPr>
          <a:xfrm>
            <a:off x="251520" y="1268760"/>
            <a:ext cx="8892480" cy="6048672"/>
          </a:xfrm>
        </p:spPr>
        <p:txBody>
          <a:bodyPr>
            <a:normAutofit lnSpcReduction="10000"/>
          </a:bodyPr>
          <a:lstStyle/>
          <a:p>
            <a:r>
              <a:rPr lang="en-US" sz="2800" b="1" dirty="0" smtClean="0"/>
              <a:t>Peter Eigen</a:t>
            </a:r>
            <a:r>
              <a:rPr lang="en-US" sz="2800" dirty="0" smtClean="0"/>
              <a:t> (1938) founded the Advisory Council of </a:t>
            </a:r>
            <a:r>
              <a:rPr lang="en-US" sz="2800" dirty="0" smtClean="0">
                <a:hlinkClick r:id="rId2" tooltip="Transparency International"/>
              </a:rPr>
              <a:t>Transparency International</a:t>
            </a:r>
            <a:r>
              <a:rPr lang="en-US" sz="2800" dirty="0" smtClean="0"/>
              <a:t> (TI), an NGO promoting transparency and accountability since 1993. Headquartered in Berlin, TI supports National Chapters in more than 90 countries.</a:t>
            </a:r>
          </a:p>
          <a:p>
            <a:r>
              <a:rPr lang="en-US" sz="2800" dirty="0" smtClean="0"/>
              <a:t>A lawyer by training, Eigen has worked in economic development for 25 years, mainly as a </a:t>
            </a:r>
            <a:r>
              <a:rPr lang="en-US" sz="2800" dirty="0" smtClean="0">
                <a:hlinkClick r:id="rId3" tooltip="World Bank"/>
              </a:rPr>
              <a:t>World Bank</a:t>
            </a:r>
            <a:r>
              <a:rPr lang="en-US" sz="2800" dirty="0" smtClean="0"/>
              <a:t> manager of </a:t>
            </a:r>
            <a:r>
              <a:rPr lang="en-US" sz="2800" dirty="0" err="1" smtClean="0"/>
              <a:t>programmes</a:t>
            </a:r>
            <a:r>
              <a:rPr lang="en-US" sz="2800" dirty="0" smtClean="0"/>
              <a:t> in Africa and Latin America. Under </a:t>
            </a:r>
            <a:r>
              <a:rPr lang="en-US" sz="2800" dirty="0" smtClean="0">
                <a:hlinkClick r:id="rId4" tooltip="Ford Foundation"/>
              </a:rPr>
              <a:t>Ford Foundation</a:t>
            </a:r>
            <a:r>
              <a:rPr lang="en-US" sz="2800" dirty="0" smtClean="0"/>
              <a:t> sponsorship, he provided legal and technical assistance to the governments of Botswana and Namibia,.</a:t>
            </a:r>
          </a:p>
          <a:p>
            <a:r>
              <a:rPr lang="en-US" sz="2800" dirty="0" smtClean="0"/>
              <a:t>In 2005, Eigen chaired the International Advisory Group of the </a:t>
            </a:r>
            <a:r>
              <a:rPr lang="en-US" sz="2800" dirty="0" smtClean="0">
                <a:hlinkClick r:id="rId5" tooltip="Extractive Industries Transparency Initiative"/>
              </a:rPr>
              <a:t>Extractive Industries Transparency Initiative</a:t>
            </a:r>
            <a:r>
              <a:rPr lang="en-US" sz="2800" dirty="0" smtClean="0"/>
              <a:t> (EITI) and became Chair of EITI in 2006      </a:t>
            </a:r>
            <a:r>
              <a:rPr lang="en-US" sz="1200" dirty="0" smtClean="0"/>
              <a:t>(from Wikipedia)</a:t>
            </a:r>
            <a:endParaRPr lang="nl-NL" sz="1200" dirty="0" smtClean="0"/>
          </a:p>
          <a:p>
            <a:endParaRPr lang="en-US" sz="2800" dirty="0" smtClean="0"/>
          </a:p>
          <a:p>
            <a:endParaRPr lang="nl-N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564904"/>
            <a:ext cx="8229600" cy="4525963"/>
          </a:xfrm>
        </p:spPr>
        <p:txBody>
          <a:bodyPr>
            <a:normAutofit/>
          </a:bodyPr>
          <a:lstStyle/>
          <a:p>
            <a:r>
              <a:rPr lang="en-US" sz="2400" dirty="0" smtClean="0"/>
              <a:t>TI wasn’t making any progress (with extractive industries) So we wanted an additional approach that would tie in the companies from the beginning. In most countries fighting corruption is mainly the government and civil society. The big oil producing companies, it’s the government, the big oil companies and the people. And the government doesn’t dare do anything without asking the companies. You’re talking about billions and billions of dollars… in small countries, the poorest in the world. That’s different from TI’s work, such as getting a school teacher to give a student a good grade, without a bribe.”  </a:t>
            </a:r>
            <a:endParaRPr lang="nl-NL" sz="2400" dirty="0"/>
          </a:p>
        </p:txBody>
      </p:sp>
      <p:pic>
        <p:nvPicPr>
          <p:cNvPr id="22530" name="Picture 2" descr="http://www.fr-online.de/image/view/3239082,1336876,highRes,maxh,480,maxw,480,Peter+Eigen+%2528media_776154%2529.jpg"/>
          <p:cNvPicPr>
            <a:picLocks noChangeAspect="1" noChangeArrowheads="1"/>
          </p:cNvPicPr>
          <p:nvPr/>
        </p:nvPicPr>
        <p:blipFill>
          <a:blip r:embed="rId2" cstate="print"/>
          <a:srcRect/>
          <a:stretch>
            <a:fillRect/>
          </a:stretch>
        </p:blipFill>
        <p:spPr bwMode="auto">
          <a:xfrm>
            <a:off x="4836030" y="1"/>
            <a:ext cx="3515882" cy="2636912"/>
          </a:xfrm>
          <a:prstGeom prst="rect">
            <a:avLst/>
          </a:prstGeom>
          <a:noFill/>
        </p:spPr>
      </p:pic>
      <p:sp>
        <p:nvSpPr>
          <p:cNvPr id="5" name="Title 4"/>
          <p:cNvSpPr>
            <a:spLocks noGrp="1"/>
          </p:cNvSpPr>
          <p:nvPr>
            <p:ph type="title"/>
          </p:nvPr>
        </p:nvSpPr>
        <p:spPr>
          <a:xfrm>
            <a:off x="2267744" y="908720"/>
            <a:ext cx="3419872" cy="1143000"/>
          </a:xfrm>
        </p:spPr>
        <p:txBody>
          <a:bodyPr>
            <a:normAutofit/>
          </a:bodyPr>
          <a:lstStyle/>
          <a:p>
            <a:pPr algn="l"/>
            <a:r>
              <a:rPr lang="en-US" sz="4000" dirty="0" smtClean="0"/>
              <a:t>       TRANSP</a:t>
            </a:r>
            <a:endParaRPr lang="nl-NL" sz="4000" dirty="0"/>
          </a:p>
        </p:txBody>
      </p:sp>
      <p:sp>
        <p:nvSpPr>
          <p:cNvPr id="6" name="TextBox 5"/>
          <p:cNvSpPr txBox="1"/>
          <p:nvPr/>
        </p:nvSpPr>
        <p:spPr>
          <a:xfrm>
            <a:off x="3131840" y="1556792"/>
            <a:ext cx="1944216" cy="646331"/>
          </a:xfrm>
          <a:prstGeom prst="rect">
            <a:avLst/>
          </a:prstGeom>
          <a:noFill/>
        </p:spPr>
        <p:txBody>
          <a:bodyPr wrap="square" rtlCol="0">
            <a:spAutoFit/>
          </a:bodyPr>
          <a:lstStyle/>
          <a:p>
            <a:r>
              <a:rPr lang="en-US" sz="3600" dirty="0" smtClean="0"/>
              <a:t>INTERNA</a:t>
            </a:r>
            <a:endParaRPr lang="nl-NL" sz="3600" dirty="0"/>
          </a:p>
        </p:txBody>
      </p:sp>
      <p:sp>
        <p:nvSpPr>
          <p:cNvPr id="7" name="TextBox 6"/>
          <p:cNvSpPr txBox="1"/>
          <p:nvPr/>
        </p:nvSpPr>
        <p:spPr>
          <a:xfrm>
            <a:off x="827584" y="476672"/>
            <a:ext cx="3528392" cy="646331"/>
          </a:xfrm>
          <a:prstGeom prst="rect">
            <a:avLst/>
          </a:prstGeom>
          <a:noFill/>
        </p:spPr>
        <p:txBody>
          <a:bodyPr wrap="square" rtlCol="0">
            <a:spAutoFit/>
          </a:bodyPr>
          <a:lstStyle/>
          <a:p>
            <a:r>
              <a:rPr lang="en-US" sz="3600" dirty="0" smtClean="0"/>
              <a:t>Peter Eigen </a:t>
            </a:r>
            <a:endParaRPr lang="nl-NL" sz="3600" dirty="0"/>
          </a:p>
        </p:txBody>
      </p:sp>
      <p:sp>
        <p:nvSpPr>
          <p:cNvPr id="8" name="TextBox 7"/>
          <p:cNvSpPr txBox="1"/>
          <p:nvPr/>
        </p:nvSpPr>
        <p:spPr>
          <a:xfrm>
            <a:off x="4067944" y="6381328"/>
            <a:ext cx="4752528" cy="553998"/>
          </a:xfrm>
          <a:prstGeom prst="rect">
            <a:avLst/>
          </a:prstGeom>
          <a:noFill/>
        </p:spPr>
        <p:txBody>
          <a:bodyPr wrap="square" rtlCol="0">
            <a:spAutoFit/>
          </a:bodyPr>
          <a:lstStyle/>
          <a:p>
            <a:r>
              <a:rPr lang="en-US" sz="1200" dirty="0" smtClean="0"/>
              <a:t>Steve Waddell – Global Action Networks, 2011, p. 63 </a:t>
            </a:r>
            <a:endParaRPr lang="nl-NL" sz="1200" dirty="0" smtClean="0"/>
          </a:p>
          <a:p>
            <a:endParaRPr lang="nl-NL"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NL" sz="2200" dirty="0" smtClean="0">
                <a:hlinkClick r:id="rId2"/>
              </a:rPr>
              <a:t>www.ted.com/talks/peter_eigen_how_to_expose_the_corrupt.html</a:t>
            </a:r>
            <a:r>
              <a:rPr lang="nl-NL" sz="2200" dirty="0" smtClean="0"/>
              <a:t> </a:t>
            </a:r>
            <a:endParaRPr lang="nl-NL" sz="2200" dirty="0"/>
          </a:p>
        </p:txBody>
      </p:sp>
      <p:pic>
        <p:nvPicPr>
          <p:cNvPr id="26626" name="Picture 2"/>
          <p:cNvPicPr>
            <a:picLocks noChangeAspect="1" noChangeArrowheads="1"/>
          </p:cNvPicPr>
          <p:nvPr/>
        </p:nvPicPr>
        <p:blipFill>
          <a:blip r:embed="rId3" cstate="print"/>
          <a:srcRect/>
          <a:stretch>
            <a:fillRect/>
          </a:stretch>
        </p:blipFill>
        <p:spPr bwMode="auto">
          <a:xfrm>
            <a:off x="1900238" y="1423988"/>
            <a:ext cx="5343525" cy="40100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24744"/>
            <a:ext cx="8229600" cy="1143000"/>
          </a:xfrm>
        </p:spPr>
        <p:txBody>
          <a:bodyPr/>
          <a:lstStyle/>
          <a:p>
            <a:pPr algn="r"/>
            <a:r>
              <a:rPr lang="en-US" dirty="0" smtClean="0"/>
              <a:t>EITI  Breakthrough</a:t>
            </a:r>
            <a:endParaRPr lang="nl-NL" dirty="0"/>
          </a:p>
        </p:txBody>
      </p:sp>
      <p:sp>
        <p:nvSpPr>
          <p:cNvPr id="3" name="Content Placeholder 2"/>
          <p:cNvSpPr>
            <a:spLocks noGrp="1"/>
          </p:cNvSpPr>
          <p:nvPr>
            <p:ph idx="1"/>
          </p:nvPr>
        </p:nvSpPr>
        <p:spPr>
          <a:xfrm>
            <a:off x="467544" y="2924944"/>
            <a:ext cx="8229600" cy="4525963"/>
          </a:xfrm>
        </p:spPr>
        <p:txBody>
          <a:bodyPr/>
          <a:lstStyle/>
          <a:p>
            <a:r>
              <a:rPr lang="en-US" dirty="0" smtClean="0"/>
              <a:t>President </a:t>
            </a:r>
            <a:r>
              <a:rPr lang="en-US" dirty="0" err="1" smtClean="0"/>
              <a:t>Obasanyo</a:t>
            </a:r>
            <a:r>
              <a:rPr lang="en-US" dirty="0" smtClean="0"/>
              <a:t> of Nigeria in 2003  (at TI’s 10</a:t>
            </a:r>
            <a:r>
              <a:rPr lang="en-US" baseline="30000" dirty="0" smtClean="0"/>
              <a:t>th</a:t>
            </a:r>
            <a:r>
              <a:rPr lang="en-US" dirty="0" smtClean="0"/>
              <a:t> anniversary):</a:t>
            </a:r>
          </a:p>
          <a:p>
            <a:endParaRPr lang="en-US" dirty="0" smtClean="0"/>
          </a:p>
          <a:p>
            <a:pPr lvl="1">
              <a:buNone/>
            </a:pPr>
            <a:r>
              <a:rPr lang="en-US" dirty="0" smtClean="0"/>
              <a:t>“I will not only allow companies operating in Nigeria to publish what they pay; I will make it mandatory for them. And I will publish what I receive.”</a:t>
            </a:r>
            <a:endParaRPr lang="nl-NL" dirty="0"/>
          </a:p>
        </p:txBody>
      </p:sp>
      <p:pic>
        <p:nvPicPr>
          <p:cNvPr id="20482" name="Picture 2" descr="http://bellanaija.cdn.premiumhost.com.ng/wp-content/uploads/2012/12/Olusegun-Obasanjo.jpg"/>
          <p:cNvPicPr>
            <a:picLocks noChangeAspect="1" noChangeArrowheads="1"/>
          </p:cNvPicPr>
          <p:nvPr/>
        </p:nvPicPr>
        <p:blipFill>
          <a:blip r:embed="rId2" cstate="print"/>
          <a:srcRect/>
          <a:stretch>
            <a:fillRect/>
          </a:stretch>
        </p:blipFill>
        <p:spPr bwMode="auto">
          <a:xfrm>
            <a:off x="1331640" y="476672"/>
            <a:ext cx="2571378" cy="238118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NL" dirty="0" smtClean="0"/>
              <a:t>http://eiti.org/eiti/video</a:t>
            </a:r>
            <a:endParaRPr lang="nl-NL" dirty="0"/>
          </a:p>
        </p:txBody>
      </p:sp>
      <p:pic>
        <p:nvPicPr>
          <p:cNvPr id="1026" name="Picture 2"/>
          <p:cNvPicPr>
            <a:picLocks noChangeAspect="1" noChangeArrowheads="1"/>
          </p:cNvPicPr>
          <p:nvPr/>
        </p:nvPicPr>
        <p:blipFill>
          <a:blip r:embed="rId2" cstate="print"/>
          <a:srcRect/>
          <a:stretch>
            <a:fillRect/>
          </a:stretch>
        </p:blipFill>
        <p:spPr bwMode="auto">
          <a:xfrm>
            <a:off x="503290" y="1443038"/>
            <a:ext cx="8208901" cy="4794274"/>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US" dirty="0" smtClean="0"/>
              <a:t> </a:t>
            </a:r>
            <a:endParaRPr lang="nl-NL" dirty="0"/>
          </a:p>
        </p:txBody>
      </p:sp>
      <p:pic>
        <p:nvPicPr>
          <p:cNvPr id="2050" name="Picture 2"/>
          <p:cNvPicPr>
            <a:picLocks noChangeAspect="1" noChangeArrowheads="1"/>
          </p:cNvPicPr>
          <p:nvPr/>
        </p:nvPicPr>
        <p:blipFill>
          <a:blip r:embed="rId2" cstate="print"/>
          <a:srcRect/>
          <a:stretch>
            <a:fillRect/>
          </a:stretch>
        </p:blipFill>
        <p:spPr bwMode="auto">
          <a:xfrm>
            <a:off x="971601" y="241147"/>
            <a:ext cx="7473152" cy="6616853"/>
          </a:xfrm>
          <a:prstGeom prst="rect">
            <a:avLst/>
          </a:prstGeom>
          <a:noFill/>
          <a:ln w="9525">
            <a:noFill/>
            <a:miter lim="800000"/>
            <a:headEnd/>
            <a:tailEnd/>
          </a:ln>
        </p:spPr>
      </p:pic>
      <p:sp>
        <p:nvSpPr>
          <p:cNvPr id="4" name="TextBox 3"/>
          <p:cNvSpPr txBox="1"/>
          <p:nvPr/>
        </p:nvSpPr>
        <p:spPr>
          <a:xfrm>
            <a:off x="0" y="188640"/>
            <a:ext cx="1907704" cy="1015663"/>
          </a:xfrm>
          <a:prstGeom prst="rect">
            <a:avLst/>
          </a:prstGeom>
          <a:noFill/>
        </p:spPr>
        <p:txBody>
          <a:bodyPr wrap="square" rtlCol="0">
            <a:spAutoFit/>
          </a:bodyPr>
          <a:lstStyle/>
          <a:p>
            <a:r>
              <a:rPr lang="en-US" sz="6000" b="1" dirty="0" smtClean="0"/>
              <a:t>EITI:</a:t>
            </a:r>
            <a:endParaRPr lang="nl-NL" sz="6000" b="1" dirty="0"/>
          </a:p>
        </p:txBody>
      </p:sp>
      <p:sp>
        <p:nvSpPr>
          <p:cNvPr id="5" name="TextBox 4"/>
          <p:cNvSpPr txBox="1"/>
          <p:nvPr/>
        </p:nvSpPr>
        <p:spPr>
          <a:xfrm>
            <a:off x="539552" y="6093296"/>
            <a:ext cx="3024336" cy="369332"/>
          </a:xfrm>
          <a:prstGeom prst="rect">
            <a:avLst/>
          </a:prstGeom>
          <a:noFill/>
        </p:spPr>
        <p:txBody>
          <a:bodyPr wrap="square" rtlCol="0">
            <a:spAutoFit/>
          </a:bodyPr>
          <a:lstStyle/>
          <a:p>
            <a:r>
              <a:rPr lang="nl-NL" dirty="0" smtClean="0"/>
              <a:t>http://eiti.org/about/funding</a:t>
            </a:r>
            <a:endParaRPr lang="nl-NL"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971600" y="78271"/>
            <a:ext cx="7721996" cy="6779729"/>
          </a:xfrm>
          <a:prstGeom prst="rect">
            <a:avLst/>
          </a:prstGeom>
          <a:noFill/>
          <a:ln w="9525">
            <a:noFill/>
            <a:miter lim="800000"/>
            <a:headEnd/>
            <a:tailEnd/>
          </a:ln>
        </p:spPr>
      </p:pic>
      <p:sp>
        <p:nvSpPr>
          <p:cNvPr id="4" name="TextBox 3"/>
          <p:cNvSpPr txBox="1"/>
          <p:nvPr/>
        </p:nvSpPr>
        <p:spPr>
          <a:xfrm>
            <a:off x="611560" y="6093296"/>
            <a:ext cx="3240360" cy="369332"/>
          </a:xfrm>
          <a:prstGeom prst="rect">
            <a:avLst/>
          </a:prstGeom>
          <a:noFill/>
        </p:spPr>
        <p:txBody>
          <a:bodyPr wrap="square" rtlCol="0">
            <a:spAutoFit/>
          </a:bodyPr>
          <a:lstStyle/>
          <a:p>
            <a:r>
              <a:rPr lang="nl-NL" dirty="0" smtClean="0"/>
              <a:t>http://eiti.org/about/funding</a:t>
            </a:r>
            <a:endParaRPr lang="nl-NL"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Azerbaijan</a:t>
            </a:r>
            <a:endParaRPr lang="nl-NL" dirty="0"/>
          </a:p>
        </p:txBody>
      </p:sp>
      <p:sp>
        <p:nvSpPr>
          <p:cNvPr id="3" name="Content Placeholder 2"/>
          <p:cNvSpPr>
            <a:spLocks noGrp="1"/>
          </p:cNvSpPr>
          <p:nvPr>
            <p:ph idx="1"/>
          </p:nvPr>
        </p:nvSpPr>
        <p:spPr/>
        <p:txBody>
          <a:bodyPr>
            <a:normAutofit fontScale="92500" lnSpcReduction="10000"/>
          </a:bodyPr>
          <a:lstStyle/>
          <a:p>
            <a:r>
              <a:rPr lang="en-US" dirty="0" smtClean="0"/>
              <a:t>EITI is a voluntary initiative that countries sign up to; companies do not sign up though they can be official supporters. As of August 2009, 30 mineral-rich countries including Nigeria are ‘candidate’ countries implementing EITI. This means they have met four sign-up indicators. Only one candidate country, Azerbaijan, has met the far more stringent validation procedures; it became EITI’s first (and currently only) ‘compliant’ country in February 2009.</a:t>
            </a:r>
            <a:endParaRPr lang="nl-NL"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Sign-up requirements</a:t>
            </a:r>
            <a:endParaRPr lang="nl-NL" dirty="0"/>
          </a:p>
        </p:txBody>
      </p:sp>
      <p:sp>
        <p:nvSpPr>
          <p:cNvPr id="3" name="Content Placeholder 2"/>
          <p:cNvSpPr>
            <a:spLocks noGrp="1"/>
          </p:cNvSpPr>
          <p:nvPr>
            <p:ph idx="1"/>
          </p:nvPr>
        </p:nvSpPr>
        <p:spPr/>
        <p:txBody>
          <a:bodyPr>
            <a:normAutofit fontScale="62500" lnSpcReduction="20000"/>
          </a:bodyPr>
          <a:lstStyle/>
          <a:p>
            <a:r>
              <a:rPr lang="en-US" dirty="0" smtClean="0"/>
              <a:t>The government is required to issue an  unequivocal public statement of its intention to implement the EITI.</a:t>
            </a:r>
          </a:p>
          <a:p>
            <a:pPr>
              <a:buNone/>
            </a:pPr>
            <a:endParaRPr lang="en-US" dirty="0" smtClean="0"/>
          </a:p>
          <a:p>
            <a:r>
              <a:rPr lang="en-US" dirty="0" smtClean="0"/>
              <a:t>The government is required to commit to work with civil society  and companies on the implementation of the EITI.</a:t>
            </a:r>
          </a:p>
          <a:p>
            <a:pPr>
              <a:buNone/>
            </a:pPr>
            <a:endParaRPr lang="en-US" dirty="0" smtClean="0"/>
          </a:p>
          <a:p>
            <a:r>
              <a:rPr lang="en-US" dirty="0" smtClean="0"/>
              <a:t>The government is required to appoint a senior individual to lead on the implementation of the EITI.</a:t>
            </a:r>
          </a:p>
          <a:p>
            <a:pPr>
              <a:buNone/>
            </a:pPr>
            <a:endParaRPr lang="en-US" dirty="0" smtClean="0"/>
          </a:p>
          <a:p>
            <a:r>
              <a:rPr lang="en-US" dirty="0" smtClean="0"/>
              <a:t>The government is required to establish a multi-stakeholder group to oversee the implementation of the EITI.</a:t>
            </a:r>
          </a:p>
          <a:p>
            <a:pPr>
              <a:buNone/>
            </a:pPr>
            <a:endParaRPr lang="en-US" dirty="0" smtClean="0"/>
          </a:p>
          <a:p>
            <a:r>
              <a:rPr lang="en-US" dirty="0" smtClean="0"/>
              <a:t>The multi-stakeholder group, in consultation with key EITI stakeholders, should agree and publish a fully </a:t>
            </a:r>
            <a:r>
              <a:rPr lang="en-US" dirty="0" err="1" smtClean="0"/>
              <a:t>costed</a:t>
            </a:r>
            <a:r>
              <a:rPr lang="en-US" dirty="0" smtClean="0"/>
              <a:t> work plan, containing measurable targets, and a timetable  for implementation  and incorporating an assessment of capacity constraints.</a:t>
            </a:r>
            <a:endParaRPr lang="nl-NL" dirty="0"/>
          </a:p>
        </p:txBody>
      </p:sp>
      <p:sp>
        <p:nvSpPr>
          <p:cNvPr id="4" name="TextBox 3"/>
          <p:cNvSpPr txBox="1"/>
          <p:nvPr/>
        </p:nvSpPr>
        <p:spPr>
          <a:xfrm>
            <a:off x="5004048" y="6237312"/>
            <a:ext cx="3672408" cy="276999"/>
          </a:xfrm>
          <a:prstGeom prst="rect">
            <a:avLst/>
          </a:prstGeom>
          <a:noFill/>
        </p:spPr>
        <p:txBody>
          <a:bodyPr wrap="square" rtlCol="0">
            <a:spAutoFit/>
          </a:bodyPr>
          <a:lstStyle/>
          <a:p>
            <a:r>
              <a:rPr lang="nl-NL" sz="1200" dirty="0" smtClean="0"/>
              <a:t>http://eiti.org/files/2011-11-01_2011_EITI_RULES.pdf</a:t>
            </a:r>
            <a:endParaRPr lang="nl-NL"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NIGERIA</a:t>
            </a:r>
            <a:endParaRPr lang="nl-NL" dirty="0"/>
          </a:p>
        </p:txBody>
      </p:sp>
      <p:sp>
        <p:nvSpPr>
          <p:cNvPr id="3" name="Content Placeholder 2"/>
          <p:cNvSpPr>
            <a:spLocks noGrp="1"/>
          </p:cNvSpPr>
          <p:nvPr>
            <p:ph idx="1"/>
          </p:nvPr>
        </p:nvSpPr>
        <p:spPr/>
        <p:txBody>
          <a:bodyPr>
            <a:normAutofit fontScale="85000" lnSpcReduction="10000"/>
          </a:bodyPr>
          <a:lstStyle/>
          <a:p>
            <a:r>
              <a:rPr lang="en-US" dirty="0" smtClean="0"/>
              <a:t>Nigeria has for some time been regarded as a flagship of EITI because of its relative success in publishing detailed data and for the relatively weighty institutional structure that has been allowed to build up inside the country. </a:t>
            </a:r>
          </a:p>
          <a:p>
            <a:r>
              <a:rPr lang="en-US" dirty="0" smtClean="0"/>
              <a:t>For a while it enjoyed apparently strong political commitment; and the fact that it has been engaged for a long time: former President </a:t>
            </a:r>
            <a:r>
              <a:rPr lang="en-US" dirty="0" err="1" smtClean="0"/>
              <a:t>Obasanjo</a:t>
            </a:r>
            <a:r>
              <a:rPr lang="en-US" dirty="0" smtClean="0"/>
              <a:t> committed to EITI in November 2003 and launched Nigeria EITI, known as NEITI, in February 2004, right at the start of the global EITI process.</a:t>
            </a:r>
            <a:endParaRPr lang="nl-NL" dirty="0"/>
          </a:p>
        </p:txBody>
      </p:sp>
      <p:sp>
        <p:nvSpPr>
          <p:cNvPr id="4" name="TextBox 3"/>
          <p:cNvSpPr txBox="1"/>
          <p:nvPr/>
        </p:nvSpPr>
        <p:spPr>
          <a:xfrm>
            <a:off x="1043608" y="6165304"/>
            <a:ext cx="7776864" cy="646331"/>
          </a:xfrm>
          <a:prstGeom prst="rect">
            <a:avLst/>
          </a:prstGeom>
          <a:noFill/>
        </p:spPr>
        <p:txBody>
          <a:bodyPr wrap="square" rtlCol="0">
            <a:spAutoFit/>
          </a:bodyPr>
          <a:lstStyle/>
          <a:p>
            <a:r>
              <a:rPr lang="nl-NL" dirty="0" smtClean="0"/>
              <a:t>Nicholas Shaxson (2009) - Nigeria’s Extractive Industries Transparency Initiative</a:t>
            </a:r>
          </a:p>
          <a:p>
            <a:r>
              <a:rPr lang="nl-NL" dirty="0" smtClean="0"/>
              <a:t>Just a Glorious Audit?, Chatham House, p.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NEITI evaluation</a:t>
            </a:r>
            <a:endParaRPr lang="nl-NL" dirty="0"/>
          </a:p>
        </p:txBody>
      </p:sp>
      <p:sp>
        <p:nvSpPr>
          <p:cNvPr id="3" name="Content Placeholder 2"/>
          <p:cNvSpPr>
            <a:spLocks noGrp="1"/>
          </p:cNvSpPr>
          <p:nvPr>
            <p:ph idx="1"/>
          </p:nvPr>
        </p:nvSpPr>
        <p:spPr/>
        <p:txBody>
          <a:bodyPr>
            <a:normAutofit fontScale="62500" lnSpcReduction="20000"/>
          </a:bodyPr>
          <a:lstStyle/>
          <a:p>
            <a:r>
              <a:rPr lang="en-US" i="1" dirty="0" smtClean="0"/>
              <a:t>NEITI’s success consists of the audit reports of the 1999–2004 oil sector accounts themselves. </a:t>
            </a:r>
            <a:r>
              <a:rPr lang="en-US" dirty="0" smtClean="0"/>
              <a:t>These reports contributed to significantly better transparency in Nigeria’s oil industry, publishing an array of detailed information for the first time. Nothing remotely like this has been done before, let alone published.</a:t>
            </a:r>
          </a:p>
          <a:p>
            <a:r>
              <a:rPr lang="en-US" i="1" dirty="0" smtClean="0"/>
              <a:t>EITI and NEITI did not drive reforms in Nigeria. Instead, they piggybacked upon major reforms </a:t>
            </a:r>
            <a:r>
              <a:rPr lang="en-US" dirty="0" smtClean="0"/>
              <a:t>that were happening anyway. NEITI was allowed to flourish, temporarily, amid the reformist political climate from 2003 to 2006.</a:t>
            </a:r>
          </a:p>
          <a:p>
            <a:r>
              <a:rPr lang="en-US" i="1" dirty="0" smtClean="0"/>
              <a:t>Measured against broader goals of fostering better governance and accountability, the initiative has not shown impressive results.</a:t>
            </a:r>
          </a:p>
          <a:p>
            <a:r>
              <a:rPr lang="en-US" dirty="0" smtClean="0"/>
              <a:t>NEITI’s attempts to build capacity in civil society have shown </a:t>
            </a:r>
            <a:r>
              <a:rPr lang="en-US" dirty="0" err="1" smtClean="0"/>
              <a:t>meagre</a:t>
            </a:r>
            <a:r>
              <a:rPr lang="en-US" dirty="0" smtClean="0"/>
              <a:t> results: although it has </a:t>
            </a:r>
            <a:r>
              <a:rPr lang="en-US" i="1" dirty="0" smtClean="0"/>
              <a:t>informed civil society it is hard to find evidence that it has significantly empowered or energized </a:t>
            </a:r>
            <a:r>
              <a:rPr lang="nl-NL" dirty="0" smtClean="0"/>
              <a:t>it.</a:t>
            </a:r>
          </a:p>
          <a:p>
            <a:r>
              <a:rPr lang="en-US" i="1" dirty="0" smtClean="0"/>
              <a:t>The audience that has made most meaningful use of the NEITI reports are mostly located within elite circles and in government.</a:t>
            </a:r>
            <a:endParaRPr lang="nl-NL" dirty="0"/>
          </a:p>
        </p:txBody>
      </p:sp>
      <p:sp>
        <p:nvSpPr>
          <p:cNvPr id="4" name="TextBox 3"/>
          <p:cNvSpPr txBox="1"/>
          <p:nvPr/>
        </p:nvSpPr>
        <p:spPr>
          <a:xfrm>
            <a:off x="6228184" y="5949280"/>
            <a:ext cx="3384376" cy="276999"/>
          </a:xfrm>
          <a:prstGeom prst="rect">
            <a:avLst/>
          </a:prstGeom>
          <a:noFill/>
        </p:spPr>
        <p:txBody>
          <a:bodyPr wrap="square" rtlCol="0">
            <a:spAutoFit/>
          </a:bodyPr>
          <a:lstStyle/>
          <a:p>
            <a:r>
              <a:rPr lang="nl-NL" sz="1200" dirty="0" smtClean="0"/>
              <a:t>Shaxson 2009, Executive Summary</a:t>
            </a:r>
            <a:endParaRPr lang="nl-NL"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143000"/>
          </a:xfrm>
        </p:spPr>
        <p:txBody>
          <a:bodyPr>
            <a:normAutofit fontScale="90000"/>
          </a:bodyPr>
          <a:lstStyle/>
          <a:p>
            <a:r>
              <a:rPr lang="en-US" dirty="0" smtClean="0"/>
              <a:t>NEITI 2013 Audit:                                         Time To Know Who Got What</a:t>
            </a:r>
            <a:br>
              <a:rPr lang="en-US" dirty="0" smtClean="0"/>
            </a:br>
            <a:endParaRPr lang="nl-NL" dirty="0"/>
          </a:p>
        </p:txBody>
      </p:sp>
      <p:sp>
        <p:nvSpPr>
          <p:cNvPr id="3" name="Content Placeholder 2"/>
          <p:cNvSpPr>
            <a:spLocks noGrp="1"/>
          </p:cNvSpPr>
          <p:nvPr>
            <p:ph idx="1"/>
          </p:nvPr>
        </p:nvSpPr>
        <p:spPr>
          <a:xfrm>
            <a:off x="457200" y="1600200"/>
            <a:ext cx="8229600" cy="4853136"/>
          </a:xfrm>
        </p:spPr>
        <p:txBody>
          <a:bodyPr>
            <a:normAutofit fontScale="70000" lnSpcReduction="20000"/>
          </a:bodyPr>
          <a:lstStyle/>
          <a:p>
            <a:r>
              <a:rPr lang="en-US" dirty="0" smtClean="0"/>
              <a:t>The Nigeria Extractive Industries Transparency Initiative (NEITI) is set to commence a comprehensive independent audit of fiscal allocation and statutory disbursements of the extractive industries revenue funds from the federation account to the three tiers of government</a:t>
            </a:r>
          </a:p>
          <a:p>
            <a:pPr>
              <a:buNone/>
            </a:pPr>
            <a:endParaRPr lang="en-US" dirty="0" smtClean="0"/>
          </a:p>
          <a:p>
            <a:r>
              <a:rPr lang="en-US" dirty="0" smtClean="0"/>
              <a:t>The audit which has already been approved by the Federal Executive Council (FEC), presided over by President </a:t>
            </a:r>
            <a:r>
              <a:rPr lang="en-US" dirty="0" err="1" smtClean="0"/>
              <a:t>Goodluck</a:t>
            </a:r>
            <a:r>
              <a:rPr lang="en-US" dirty="0" smtClean="0"/>
              <a:t> Jonathan, on November 28, 2012, will cover January 2007 to December 31, 2011 .</a:t>
            </a:r>
          </a:p>
          <a:p>
            <a:pPr>
              <a:buNone/>
            </a:pPr>
            <a:endParaRPr lang="en-US" dirty="0" smtClean="0"/>
          </a:p>
          <a:p>
            <a:r>
              <a:rPr lang="en-US" dirty="0" smtClean="0"/>
              <a:t>It seeks to establish how funds from the extractive sector, which accounts largely for the country’s in-come, were distributed and received by the Federal, State and Local Government Areas (LGAs) within the period, given the alarming level of poverty in the country occasioned by the mismanagement of funds.</a:t>
            </a:r>
          </a:p>
          <a:p>
            <a:endParaRPr lang="nl-NL" dirty="0"/>
          </a:p>
        </p:txBody>
      </p:sp>
      <p:sp>
        <p:nvSpPr>
          <p:cNvPr id="4" name="TextBox 3"/>
          <p:cNvSpPr txBox="1"/>
          <p:nvPr/>
        </p:nvSpPr>
        <p:spPr>
          <a:xfrm>
            <a:off x="3347864" y="6309320"/>
            <a:ext cx="6048672" cy="276999"/>
          </a:xfrm>
          <a:prstGeom prst="rect">
            <a:avLst/>
          </a:prstGeom>
          <a:noFill/>
        </p:spPr>
        <p:txBody>
          <a:bodyPr wrap="square" rtlCol="0">
            <a:spAutoFit/>
          </a:bodyPr>
          <a:lstStyle/>
          <a:p>
            <a:r>
              <a:rPr lang="nl-NL" sz="1200" dirty="0" smtClean="0"/>
              <a:t>www.publishwhatyoupay.org/resources/neiti-2013-audit-time-know-who-got-what</a:t>
            </a:r>
            <a:endParaRPr lang="nl-NL"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DRC evaluation….</a:t>
            </a:r>
            <a:endParaRPr lang="nl-NL" dirty="0"/>
          </a:p>
        </p:txBody>
      </p:sp>
      <p:sp>
        <p:nvSpPr>
          <p:cNvPr id="3" name="Content Placeholder 2"/>
          <p:cNvSpPr>
            <a:spLocks noGrp="1"/>
          </p:cNvSpPr>
          <p:nvPr>
            <p:ph idx="1"/>
          </p:nvPr>
        </p:nvSpPr>
        <p:spPr/>
        <p:txBody>
          <a:bodyPr>
            <a:normAutofit fontScale="70000" lnSpcReduction="20000"/>
          </a:bodyPr>
          <a:lstStyle/>
          <a:p>
            <a:r>
              <a:rPr lang="en-US" dirty="0" smtClean="0"/>
              <a:t>Since initiation and installment in 2008, only one meeting has been held in 2008, the official EITI forum in Kinshasa. Afterwards, no activities centered on awareness creation or promotion of good governance principles have been undertaken by the national committee to improve visibility or awareness. Any awareness creating initiatives that have been done are on the part of civil society organizations. EITI has little to no visibility amongst the targeted beneficiaries, namely the local population.</a:t>
            </a:r>
          </a:p>
          <a:p>
            <a:r>
              <a:rPr lang="en-US" dirty="0" smtClean="0"/>
              <a:t>Questions are raised about the sincere wish to implement EITI on part of the government, due to the lagging of facilitating the process properly, overdue payment of salaries of EITI personnel, and the delay of signing a decree that enables the installment of a provincial office in Katanga. More than one respondent claims the government participates solely for the outside world to show its dedication to good governance processes. </a:t>
            </a:r>
            <a:endParaRPr lang="nl-NL" dirty="0"/>
          </a:p>
        </p:txBody>
      </p:sp>
      <p:sp>
        <p:nvSpPr>
          <p:cNvPr id="4" name="TextBox 3"/>
          <p:cNvSpPr txBox="1"/>
          <p:nvPr/>
        </p:nvSpPr>
        <p:spPr>
          <a:xfrm>
            <a:off x="6876256" y="5661248"/>
            <a:ext cx="2808312" cy="276999"/>
          </a:xfrm>
          <a:prstGeom prst="rect">
            <a:avLst/>
          </a:prstGeom>
          <a:noFill/>
        </p:spPr>
        <p:txBody>
          <a:bodyPr wrap="square" rtlCol="0">
            <a:spAutoFit/>
          </a:bodyPr>
          <a:lstStyle/>
          <a:p>
            <a:r>
              <a:rPr lang="nl-NL" sz="1200" dirty="0" smtClean="0"/>
              <a:t>www.multi-part.eu</a:t>
            </a:r>
            <a:endParaRPr lang="nl-NL"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Perceptions of EITI</a:t>
            </a:r>
            <a:endParaRPr lang="nl-NL" dirty="0"/>
          </a:p>
        </p:txBody>
      </p:sp>
      <p:sp>
        <p:nvSpPr>
          <p:cNvPr id="3" name="Content Placeholder 2"/>
          <p:cNvSpPr>
            <a:spLocks noGrp="1"/>
          </p:cNvSpPr>
          <p:nvPr>
            <p:ph idx="1"/>
          </p:nvPr>
        </p:nvSpPr>
        <p:spPr/>
        <p:txBody>
          <a:bodyPr>
            <a:normAutofit fontScale="92500"/>
          </a:bodyPr>
          <a:lstStyle/>
          <a:p>
            <a:pPr>
              <a:buNone/>
            </a:pPr>
            <a:r>
              <a:rPr lang="en-US" dirty="0" smtClean="0"/>
              <a:t>1. Some see it as, if not a magic bullet to deal with the so-called ‘resource curse’, at least a powerful </a:t>
            </a:r>
            <a:r>
              <a:rPr lang="nl-NL" dirty="0" smtClean="0"/>
              <a:t>driver of beneficial reform.</a:t>
            </a:r>
          </a:p>
          <a:p>
            <a:pPr>
              <a:buNone/>
            </a:pPr>
            <a:r>
              <a:rPr lang="en-US" dirty="0" smtClean="0"/>
              <a:t>2. Others see it as a potentially useful but limited entry point into a difficult area.</a:t>
            </a:r>
          </a:p>
          <a:p>
            <a:pPr>
              <a:buNone/>
            </a:pPr>
            <a:r>
              <a:rPr lang="en-US" dirty="0" smtClean="0"/>
              <a:t>3. There are those who see EITI as a rather meaningless, distracting box-ticking exercise – in effect little more than a reputational tool for companies, governments and donor agencies.</a:t>
            </a:r>
            <a:endParaRPr lang="nl-NL" dirty="0"/>
          </a:p>
        </p:txBody>
      </p:sp>
      <p:sp>
        <p:nvSpPr>
          <p:cNvPr id="4" name="TextBox 3"/>
          <p:cNvSpPr txBox="1"/>
          <p:nvPr/>
        </p:nvSpPr>
        <p:spPr>
          <a:xfrm>
            <a:off x="6012160" y="6021288"/>
            <a:ext cx="2808312" cy="369332"/>
          </a:xfrm>
          <a:prstGeom prst="rect">
            <a:avLst/>
          </a:prstGeom>
          <a:noFill/>
        </p:spPr>
        <p:txBody>
          <a:bodyPr wrap="square" rtlCol="0">
            <a:spAutoFit/>
          </a:bodyPr>
          <a:lstStyle/>
          <a:p>
            <a:r>
              <a:rPr lang="nl-NL" dirty="0" smtClean="0"/>
              <a:t>Shaxson 2009, Preface</a:t>
            </a:r>
            <a:endParaRPr lang="nl-NL"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nl-NL" dirty="0"/>
          </a:p>
        </p:txBody>
      </p:sp>
      <p:sp>
        <p:nvSpPr>
          <p:cNvPr id="3" name="Content Placeholder 2"/>
          <p:cNvSpPr>
            <a:spLocks noGrp="1"/>
          </p:cNvSpPr>
          <p:nvPr>
            <p:ph idx="1"/>
          </p:nvPr>
        </p:nvSpPr>
        <p:spPr/>
        <p:txBody>
          <a:bodyPr>
            <a:normAutofit fontScale="92500"/>
          </a:bodyPr>
          <a:lstStyle/>
          <a:p>
            <a:r>
              <a:rPr lang="en-US" dirty="0" smtClean="0"/>
              <a:t>“China and Arab countries present real challenges when trying to organize a multi-stakeholder platform since the governments are so dominant. This is one reason why EITI put Tunisia on the back burner for membership. The global imbalance between wealthy and poor countries also creates problematic dynamics. The countries implementing EITI’s standards are from the latter, and financial supporters are from the former. ... “</a:t>
            </a:r>
            <a:endParaRPr lang="nl-NL" dirty="0"/>
          </a:p>
        </p:txBody>
      </p:sp>
      <p:sp>
        <p:nvSpPr>
          <p:cNvPr id="5" name="TextBox 4"/>
          <p:cNvSpPr txBox="1"/>
          <p:nvPr/>
        </p:nvSpPr>
        <p:spPr>
          <a:xfrm>
            <a:off x="4967536" y="6021288"/>
            <a:ext cx="4176464" cy="461665"/>
          </a:xfrm>
          <a:prstGeom prst="rect">
            <a:avLst/>
          </a:prstGeom>
          <a:noFill/>
        </p:spPr>
        <p:txBody>
          <a:bodyPr wrap="square" rtlCol="0">
            <a:spAutoFit/>
          </a:bodyPr>
          <a:lstStyle/>
          <a:p>
            <a:r>
              <a:rPr lang="en-US" sz="1200" dirty="0" smtClean="0"/>
              <a:t>Steve Waddell – Global Action Networks, 2011, p. 219</a:t>
            </a:r>
            <a:endParaRPr lang="nl-NL" sz="1200" dirty="0" smtClean="0"/>
          </a:p>
          <a:p>
            <a:endParaRPr lang="nl-NL"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NL" dirty="0" smtClean="0"/>
              <a:t>EITI overhaul </a:t>
            </a:r>
            <a:endParaRPr lang="nl-NL" dirty="0"/>
          </a:p>
        </p:txBody>
      </p:sp>
      <p:pic>
        <p:nvPicPr>
          <p:cNvPr id="33794" name="Picture 2"/>
          <p:cNvPicPr>
            <a:picLocks noChangeAspect="1" noChangeArrowheads="1"/>
          </p:cNvPicPr>
          <p:nvPr/>
        </p:nvPicPr>
        <p:blipFill>
          <a:blip r:embed="rId2" cstate="print"/>
          <a:srcRect/>
          <a:stretch>
            <a:fillRect/>
          </a:stretch>
        </p:blipFill>
        <p:spPr bwMode="auto">
          <a:xfrm>
            <a:off x="251520" y="1268760"/>
            <a:ext cx="8644913" cy="51306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Better EITI standards</a:t>
            </a:r>
            <a:endParaRPr lang="nl-NL" dirty="0"/>
          </a:p>
        </p:txBody>
      </p:sp>
      <p:sp>
        <p:nvSpPr>
          <p:cNvPr id="3" name="Content Placeholder 2"/>
          <p:cNvSpPr>
            <a:spLocks noGrp="1"/>
          </p:cNvSpPr>
          <p:nvPr>
            <p:ph idx="1"/>
          </p:nvPr>
        </p:nvSpPr>
        <p:spPr>
          <a:xfrm>
            <a:off x="251520" y="1600200"/>
            <a:ext cx="8784976" cy="4525963"/>
          </a:xfrm>
        </p:spPr>
        <p:txBody>
          <a:bodyPr>
            <a:normAutofit lnSpcReduction="10000"/>
          </a:bodyPr>
          <a:lstStyle/>
          <a:p>
            <a:pPr marL="514350" indent="-514350">
              <a:buFont typeface="+mj-lt"/>
              <a:buAutoNum type="arabicPeriod"/>
            </a:pPr>
            <a:r>
              <a:rPr lang="en-US" dirty="0" smtClean="0"/>
              <a:t>Making the EITI Reports more understandable.</a:t>
            </a:r>
          </a:p>
          <a:p>
            <a:pPr marL="514350" indent="-514350">
              <a:buFont typeface="+mj-lt"/>
              <a:buAutoNum type="arabicPeriod"/>
            </a:pPr>
            <a:r>
              <a:rPr lang="en-US" dirty="0" smtClean="0"/>
              <a:t>Making EITI more relevant in each country.</a:t>
            </a:r>
          </a:p>
          <a:p>
            <a:pPr marL="914400" lvl="1" indent="-514350"/>
            <a:r>
              <a:rPr lang="en-US" i="1" dirty="0" smtClean="0"/>
              <a:t>better grounded in a national dialogue about natural resource governance</a:t>
            </a:r>
          </a:p>
          <a:p>
            <a:pPr marL="514350" indent="-514350">
              <a:buFont typeface="+mj-lt"/>
              <a:buAutoNum type="arabicPeriod"/>
            </a:pPr>
            <a:r>
              <a:rPr lang="en-US" dirty="0" smtClean="0"/>
              <a:t>Better and more accurate disclosure</a:t>
            </a:r>
          </a:p>
          <a:p>
            <a:pPr marL="914400" lvl="1" indent="-514350"/>
            <a:r>
              <a:rPr lang="en-US" i="1" dirty="0" smtClean="0"/>
              <a:t>broken down by company and revenue stream</a:t>
            </a:r>
          </a:p>
          <a:p>
            <a:pPr marL="514350" indent="-514350">
              <a:buFont typeface="+mj-lt"/>
              <a:buAutoNum type="arabicPeriod"/>
            </a:pPr>
            <a:r>
              <a:rPr lang="en-US" dirty="0" err="1" smtClean="0"/>
              <a:t>Recognising</a:t>
            </a:r>
            <a:r>
              <a:rPr lang="en-US" dirty="0" smtClean="0"/>
              <a:t> countries that go beyond the minimum</a:t>
            </a:r>
          </a:p>
          <a:p>
            <a:pPr marL="514350" indent="-514350">
              <a:buFont typeface="+mj-lt"/>
              <a:buAutoNum type="arabicPeriod"/>
            </a:pPr>
            <a:r>
              <a:rPr lang="en-US" dirty="0" smtClean="0"/>
              <a:t>A clearer set of rules, with room for adaptation</a:t>
            </a:r>
          </a:p>
          <a:p>
            <a:pPr marL="514350" indent="-514350">
              <a:buNone/>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nl-NL"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www.reform.org.cn/news/pics/20121101/1351761668.jpg"/>
          <p:cNvPicPr>
            <a:picLocks noChangeAspect="1" noChangeArrowheads="1"/>
          </p:cNvPicPr>
          <p:nvPr/>
        </p:nvPicPr>
        <p:blipFill>
          <a:blip r:embed="rId2" cstate="print"/>
          <a:srcRect/>
          <a:stretch>
            <a:fillRect/>
          </a:stretch>
        </p:blipFill>
        <p:spPr bwMode="auto">
          <a:xfrm>
            <a:off x="251521" y="98631"/>
            <a:ext cx="8760972" cy="6570729"/>
          </a:xfrm>
          <a:prstGeom prst="rect">
            <a:avLst/>
          </a:prstGeom>
          <a:noFill/>
        </p:spPr>
      </p:pic>
      <p:sp>
        <p:nvSpPr>
          <p:cNvPr id="5" name="TextBox 4"/>
          <p:cNvSpPr txBox="1"/>
          <p:nvPr/>
        </p:nvSpPr>
        <p:spPr>
          <a:xfrm>
            <a:off x="4572000" y="2132856"/>
            <a:ext cx="1872208" cy="1754326"/>
          </a:xfrm>
          <a:prstGeom prst="rect">
            <a:avLst/>
          </a:prstGeom>
          <a:noFill/>
        </p:spPr>
        <p:txBody>
          <a:bodyPr wrap="square" rtlCol="0">
            <a:spAutoFit/>
          </a:bodyPr>
          <a:lstStyle/>
          <a:p>
            <a:r>
              <a:rPr lang="nl-NL" sz="3600" b="1" dirty="0" smtClean="0"/>
              <a:t>LET US REFORM THE EITI</a:t>
            </a:r>
            <a:endParaRPr lang="nl-NL" sz="36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nl-NL" dirty="0" smtClean="0"/>
              <a:t>http://www.revenuewatch.org</a:t>
            </a:r>
            <a:endParaRPr lang="nl-NL" dirty="0"/>
          </a:p>
        </p:txBody>
      </p:sp>
      <p:sp>
        <p:nvSpPr>
          <p:cNvPr id="3" name="Content Placeholder 2"/>
          <p:cNvSpPr>
            <a:spLocks noGrp="1"/>
          </p:cNvSpPr>
          <p:nvPr>
            <p:ph idx="1"/>
          </p:nvPr>
        </p:nvSpPr>
        <p:spPr>
          <a:xfrm>
            <a:off x="457200" y="1600200"/>
            <a:ext cx="8229600" cy="4925144"/>
          </a:xfrm>
        </p:spPr>
        <p:txBody>
          <a:bodyPr>
            <a:normAutofit fontScale="62500" lnSpcReduction="20000"/>
          </a:bodyPr>
          <a:lstStyle/>
          <a:p>
            <a:r>
              <a:rPr lang="en-US" dirty="0" smtClean="0"/>
              <a:t>The Revenue Watch Institute is a non-profit policy institute and </a:t>
            </a:r>
            <a:r>
              <a:rPr lang="en-US" dirty="0" err="1" smtClean="0"/>
              <a:t>grantmaking</a:t>
            </a:r>
            <a:r>
              <a:rPr lang="en-US" dirty="0" smtClean="0"/>
              <a:t> organization that promotes the effective, transparent and accountable management of oil, gas and mineral resources for the public good. </a:t>
            </a:r>
          </a:p>
          <a:p>
            <a:r>
              <a:rPr lang="en-US" dirty="0" smtClean="0"/>
              <a:t>Revenue Watch began in 2002 as a program of the Open Society Institute and focused on Azerbaijan, Kazakhstan and Iraq, especially on how authorities collected and used the money earned from oil. </a:t>
            </a:r>
          </a:p>
          <a:p>
            <a:r>
              <a:rPr lang="en-US" dirty="0" smtClean="0"/>
              <a:t>RWI became an independent organization in 2006, as our founding donors—the Open Society Foundations, the William and Flora Hewlett Foundation and the Norwegian Oil for Development Fund—saw rapidly rising demand and need for our work.</a:t>
            </a:r>
          </a:p>
          <a:p>
            <a:r>
              <a:rPr lang="en-US" dirty="0" smtClean="0"/>
              <a:t>A mainstay of RWI's work is the development of civil society capacity. RWI provides financial and technical training and support to more than 50 partner organizations on every aspect of oil, gas and mining.</a:t>
            </a:r>
          </a:p>
          <a:p>
            <a:r>
              <a:rPr lang="en-US" dirty="0" smtClean="0"/>
              <a:t>RWI is also a leader in the development and implementation of the Extractive Industries Transparency Initiative (EITI) and has been since EITI's inception.</a:t>
            </a:r>
            <a:endParaRPr lang="nl-NL" dirty="0"/>
          </a:p>
        </p:txBody>
      </p:sp>
      <p:pic>
        <p:nvPicPr>
          <p:cNvPr id="44034" name="Picture 2"/>
          <p:cNvPicPr>
            <a:picLocks noChangeAspect="1" noChangeArrowheads="1"/>
          </p:cNvPicPr>
          <p:nvPr/>
        </p:nvPicPr>
        <p:blipFill>
          <a:blip r:embed="rId2" cstate="print"/>
          <a:srcRect/>
          <a:stretch>
            <a:fillRect/>
          </a:stretch>
        </p:blipFill>
        <p:spPr bwMode="auto">
          <a:xfrm>
            <a:off x="467544" y="332656"/>
            <a:ext cx="2752725" cy="8763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nl-NL" dirty="0" smtClean="0"/>
              <a:t>5. http://openoil.net/</a:t>
            </a:r>
            <a:endParaRPr lang="nl-NL" dirty="0"/>
          </a:p>
        </p:txBody>
      </p:sp>
      <p:sp>
        <p:nvSpPr>
          <p:cNvPr id="3" name="Content Placeholder 2"/>
          <p:cNvSpPr>
            <a:spLocks noGrp="1"/>
          </p:cNvSpPr>
          <p:nvPr>
            <p:ph idx="1"/>
          </p:nvPr>
        </p:nvSpPr>
        <p:spPr/>
        <p:txBody>
          <a:bodyPr/>
          <a:lstStyle/>
          <a:p>
            <a:pPr>
              <a:buNone/>
            </a:pPr>
            <a:r>
              <a:rPr lang="en-US" dirty="0" smtClean="0"/>
              <a:t> </a:t>
            </a:r>
            <a:endParaRPr lang="nl-NL" dirty="0"/>
          </a:p>
        </p:txBody>
      </p:sp>
      <p:pic>
        <p:nvPicPr>
          <p:cNvPr id="2050" name="Picture 2"/>
          <p:cNvPicPr>
            <a:picLocks noChangeAspect="1" noChangeArrowheads="1"/>
          </p:cNvPicPr>
          <p:nvPr/>
        </p:nvPicPr>
        <p:blipFill>
          <a:blip r:embed="rId2" cstate="print"/>
          <a:srcRect/>
          <a:stretch>
            <a:fillRect/>
          </a:stretch>
        </p:blipFill>
        <p:spPr bwMode="auto">
          <a:xfrm>
            <a:off x="467544" y="1302306"/>
            <a:ext cx="8496944" cy="5555694"/>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nl-NL" dirty="0" smtClean="0"/>
              <a:t>6.  </a:t>
            </a:r>
            <a:endParaRPr lang="nl-NL" dirty="0"/>
          </a:p>
        </p:txBody>
      </p:sp>
      <p:sp>
        <p:nvSpPr>
          <p:cNvPr id="3" name="Content Placeholder 2"/>
          <p:cNvSpPr>
            <a:spLocks noGrp="1"/>
          </p:cNvSpPr>
          <p:nvPr>
            <p:ph idx="1"/>
          </p:nvPr>
        </p:nvSpPr>
        <p:spPr/>
        <p:txBody>
          <a:bodyPr>
            <a:normAutofit fontScale="92500" lnSpcReduction="20000"/>
          </a:bodyPr>
          <a:lstStyle/>
          <a:p>
            <a:r>
              <a:rPr lang="en-US" dirty="0" smtClean="0"/>
              <a:t>Established in 2000, the Voluntary Principles on Security and  Human Rights—an initiative by governments, NGOs, and companies—provides guidance to extractives companies on maintaining the safety and security of their operations within an operating framework that ensures respect for human rights and fundamental freedoms. </a:t>
            </a:r>
          </a:p>
          <a:p>
            <a:r>
              <a:rPr lang="en-US" dirty="0" smtClean="0"/>
              <a:t>The Voluntary Principles (VPs) are the only human rights guidelines designed specifically for oil, gas, and mining companies.</a:t>
            </a:r>
            <a:endParaRPr lang="nl-NL" dirty="0"/>
          </a:p>
        </p:txBody>
      </p:sp>
      <p:pic>
        <p:nvPicPr>
          <p:cNvPr id="45058" name="Picture 2"/>
          <p:cNvPicPr>
            <a:picLocks noChangeAspect="1" noChangeArrowheads="1"/>
          </p:cNvPicPr>
          <p:nvPr/>
        </p:nvPicPr>
        <p:blipFill>
          <a:blip r:embed="rId2" cstate="print"/>
          <a:srcRect/>
          <a:stretch>
            <a:fillRect/>
          </a:stretch>
        </p:blipFill>
        <p:spPr bwMode="auto">
          <a:xfrm>
            <a:off x="1115616" y="476672"/>
            <a:ext cx="3368569" cy="1008112"/>
          </a:xfrm>
          <a:prstGeom prst="rect">
            <a:avLst/>
          </a:prstGeom>
          <a:noFill/>
          <a:ln w="9525">
            <a:noFill/>
            <a:miter lim="800000"/>
            <a:headEnd/>
            <a:tailEnd/>
          </a:ln>
        </p:spPr>
      </p:pic>
      <p:sp>
        <p:nvSpPr>
          <p:cNvPr id="5" name="TextBox 4"/>
          <p:cNvSpPr txBox="1"/>
          <p:nvPr/>
        </p:nvSpPr>
        <p:spPr>
          <a:xfrm>
            <a:off x="3779912" y="6093296"/>
            <a:ext cx="5112568" cy="276999"/>
          </a:xfrm>
          <a:prstGeom prst="rect">
            <a:avLst/>
          </a:prstGeom>
          <a:noFill/>
        </p:spPr>
        <p:txBody>
          <a:bodyPr wrap="square" rtlCol="0">
            <a:spAutoFit/>
          </a:bodyPr>
          <a:lstStyle/>
          <a:p>
            <a:r>
              <a:rPr lang="nl-NL" sz="1200" dirty="0" smtClean="0"/>
              <a:t>http://www.voluntaryprinciples.org/files/VPs_Fact_Sheet_October_2012.pdf</a:t>
            </a:r>
            <a:endParaRPr lang="nl-NL"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Common interests</a:t>
            </a:r>
            <a:endParaRPr lang="nl-NL" dirty="0"/>
          </a:p>
        </p:txBody>
      </p:sp>
      <p:sp>
        <p:nvSpPr>
          <p:cNvPr id="3" name="Content Placeholder 2"/>
          <p:cNvSpPr>
            <a:spLocks noGrp="1"/>
          </p:cNvSpPr>
          <p:nvPr>
            <p:ph idx="1"/>
          </p:nvPr>
        </p:nvSpPr>
        <p:spPr/>
        <p:txBody>
          <a:bodyPr>
            <a:normAutofit fontScale="70000" lnSpcReduction="20000"/>
          </a:bodyPr>
          <a:lstStyle/>
          <a:p>
            <a:pPr fontAlgn="base"/>
            <a:r>
              <a:rPr lang="en-US" dirty="0" smtClean="0"/>
              <a:t>Governments of the United States, the United Kingdom, the Netherlands and Norway, companies in the extractive and energy sectors (“Companies”), and non-governmental organizations (“NGOs”), all with an interest in human rights and corporate social responsibility, have engaged in a dialogue on security and human rights.</a:t>
            </a:r>
          </a:p>
          <a:p>
            <a:pPr fontAlgn="base"/>
            <a:r>
              <a:rPr lang="en-US" dirty="0" smtClean="0"/>
              <a:t>The participants recognize the importance of the promotion and protection of human rights throughout the world and the constructive role business and civil society — including non-governmental organizations, labor/trade unions, and local communities — can play in advancing these goals. Through this dialogue, the participants have developed a set of voluntary principles to guide Companies in maintaining the safety and security of their operations within an operating framework that ensures respect for human rights and fundamental freedoms.</a:t>
            </a:r>
          </a:p>
          <a:p>
            <a:pPr>
              <a:buNone/>
            </a:pPr>
            <a:endParaRPr lang="nl-NL"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Slow progress</a:t>
            </a:r>
            <a:endParaRPr lang="nl-NL" dirty="0"/>
          </a:p>
        </p:txBody>
      </p:sp>
      <p:sp>
        <p:nvSpPr>
          <p:cNvPr id="3" name="Content Placeholder 2"/>
          <p:cNvSpPr>
            <a:spLocks noGrp="1"/>
          </p:cNvSpPr>
          <p:nvPr>
            <p:ph idx="1"/>
          </p:nvPr>
        </p:nvSpPr>
        <p:spPr/>
        <p:txBody>
          <a:bodyPr>
            <a:normAutofit fontScale="70000" lnSpcReduction="20000"/>
          </a:bodyPr>
          <a:lstStyle/>
          <a:p>
            <a:r>
              <a:rPr lang="en-US" dirty="0" smtClean="0"/>
              <a:t>The UK Government hosted  the 2010 Annual Plenary, held in London on 18-19 March. Key outcomes included the announcements of Colombia and Switzerland becoming newly engaged governments, Canada moving from engaged to participating government status, and Search for Common Ground joining the NGO pillar. In addition, a commitment was made by participants to learn from, and build on, the progress that has been made in recent in-country work in Indonesia, Peru and Colombia, as well as the mediation process presented by Oxfam and Newmont. The Implementation Guidance Tool (IGT) project was announced and an IGT Working Group was established. The aim of the project is to produce a practical tool by the Plenary in 2011. While it was acknowledged that the standard of reporting has increased,  the focus would be on sharing best practice and further improving the reporting process.</a:t>
            </a:r>
            <a:endParaRPr lang="nl-NL"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7. Amnesty International </a:t>
            </a:r>
            <a:endParaRPr lang="nl-NL" dirty="0"/>
          </a:p>
        </p:txBody>
      </p:sp>
      <p:sp>
        <p:nvSpPr>
          <p:cNvPr id="3" name="Content Placeholder 2"/>
          <p:cNvSpPr>
            <a:spLocks noGrp="1"/>
          </p:cNvSpPr>
          <p:nvPr>
            <p:ph idx="1"/>
          </p:nvPr>
        </p:nvSpPr>
        <p:spPr/>
        <p:txBody>
          <a:bodyPr>
            <a:normAutofit fontScale="92500" lnSpcReduction="10000"/>
          </a:bodyPr>
          <a:lstStyle/>
          <a:p>
            <a:r>
              <a:rPr lang="en-US" dirty="0" smtClean="0"/>
              <a:t>Amnesty International is a global movement of more than 3 million supporters, members and activists in over 150 countries and territories who campaign to end grave abuses of human rights.</a:t>
            </a:r>
          </a:p>
          <a:p>
            <a:r>
              <a:rPr lang="en-US" dirty="0" smtClean="0"/>
              <a:t>After more than 50 years of groundbreaking achievements, Amnesty International is now embarking on a major process of evolution, to adapt to the dramatic changes in the world we operate in, and to increase the impact of our human rights work.</a:t>
            </a:r>
            <a:endParaRPr lang="nl-NL" dirty="0"/>
          </a:p>
        </p:txBody>
      </p:sp>
      <p:sp>
        <p:nvSpPr>
          <p:cNvPr id="4" name="TextBox 3"/>
          <p:cNvSpPr txBox="1"/>
          <p:nvPr/>
        </p:nvSpPr>
        <p:spPr>
          <a:xfrm>
            <a:off x="4067944" y="5805264"/>
            <a:ext cx="4392488" cy="369332"/>
          </a:xfrm>
          <a:prstGeom prst="rect">
            <a:avLst/>
          </a:prstGeom>
          <a:noFill/>
        </p:spPr>
        <p:txBody>
          <a:bodyPr wrap="square" rtlCol="0">
            <a:spAutoFit/>
          </a:bodyPr>
          <a:lstStyle/>
          <a:p>
            <a:r>
              <a:rPr lang="nl-NL" dirty="0" smtClean="0"/>
              <a:t>http://www.amnesty.org/en/who-we-are</a:t>
            </a:r>
            <a:endParaRPr lang="nl-NL"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Campaign for the victims of oil spills</a:t>
            </a:r>
            <a:endParaRPr lang="nl-NL" dirty="0"/>
          </a:p>
        </p:txBody>
      </p:sp>
      <p:sp>
        <p:nvSpPr>
          <p:cNvPr id="3" name="Content Placeholder 2"/>
          <p:cNvSpPr>
            <a:spLocks noGrp="1"/>
          </p:cNvSpPr>
          <p:nvPr>
            <p:ph idx="1"/>
          </p:nvPr>
        </p:nvSpPr>
        <p:spPr/>
        <p:txBody>
          <a:bodyPr>
            <a:normAutofit fontScale="70000" lnSpcReduction="20000"/>
          </a:bodyPr>
          <a:lstStyle/>
          <a:p>
            <a:pPr fontAlgn="base"/>
            <a:r>
              <a:rPr lang="en-US" b="1" dirty="0" smtClean="0"/>
              <a:t> </a:t>
            </a:r>
            <a:r>
              <a:rPr lang="en-US" b="1" dirty="0" smtClean="0">
                <a:hlinkClick r:id="rId2" tooltip="5:43 pm"/>
              </a:rPr>
              <a:t>21 December 2012</a:t>
            </a:r>
            <a:r>
              <a:rPr lang="en-US" b="1" dirty="0" smtClean="0"/>
              <a:t> </a:t>
            </a:r>
          </a:p>
          <a:p>
            <a:pPr fontAlgn="base"/>
            <a:r>
              <a:rPr lang="en-US" dirty="0" smtClean="0"/>
              <a:t>A momentous ECOWAS court judgment will impact Nigerian communities like </a:t>
            </a:r>
            <a:r>
              <a:rPr lang="en-US" dirty="0" err="1" smtClean="0"/>
              <a:t>Bodo</a:t>
            </a:r>
            <a:r>
              <a:rPr lang="en-US" dirty="0" smtClean="0"/>
              <a:t> which are badly affected by oil spills. </a:t>
            </a:r>
          </a:p>
          <a:p>
            <a:pPr fontAlgn="base"/>
            <a:r>
              <a:rPr lang="en-US" dirty="0" smtClean="0"/>
              <a:t>Last week something momentous happened: </a:t>
            </a:r>
          </a:p>
          <a:p>
            <a:pPr fontAlgn="base"/>
            <a:r>
              <a:rPr lang="en-US" dirty="0" smtClean="0"/>
              <a:t>The event was </a:t>
            </a:r>
            <a:r>
              <a:rPr lang="en-US" dirty="0" smtClean="0">
                <a:hlinkClick r:id="rId3"/>
              </a:rPr>
              <a:t>a judgment in which ECOWAS (Economic Community of West African States) court ordered the Nigerian government to punish oil companies over pollution</a:t>
            </a:r>
            <a:r>
              <a:rPr lang="en-US" dirty="0" smtClean="0"/>
              <a:t>.</a:t>
            </a:r>
          </a:p>
          <a:p>
            <a:pPr fontAlgn="base"/>
            <a:r>
              <a:rPr lang="en-US" dirty="0" smtClean="0"/>
              <a:t>But while there was a pause for celebration the fight goes on because pressure is needed to make sure that the government adheres to this judgment.</a:t>
            </a:r>
          </a:p>
          <a:p>
            <a:pPr fontAlgn="base"/>
            <a:r>
              <a:rPr lang="en-US" dirty="0" smtClean="0"/>
              <a:t>Oil companies, particularly Shell, have managed to evade responsibility for far too long. And the Nigerian government has allowed them to do so, putting profits before people.</a:t>
            </a:r>
          </a:p>
          <a:p>
            <a:endParaRPr lang="nl-NL"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 </a:t>
            </a:r>
            <a:endParaRPr lang="nl-NL" dirty="0"/>
          </a:p>
        </p:txBody>
      </p:sp>
      <p:sp>
        <p:nvSpPr>
          <p:cNvPr id="3" name="Content Placeholder 2"/>
          <p:cNvSpPr>
            <a:spLocks noGrp="1"/>
          </p:cNvSpPr>
          <p:nvPr>
            <p:ph idx="1"/>
          </p:nvPr>
        </p:nvSpPr>
        <p:spPr>
          <a:xfrm>
            <a:off x="3131840" y="1628800"/>
            <a:ext cx="5637312" cy="4525963"/>
          </a:xfrm>
        </p:spPr>
        <p:txBody>
          <a:bodyPr>
            <a:normAutofit fontScale="70000" lnSpcReduction="20000"/>
          </a:bodyPr>
          <a:lstStyle/>
          <a:p>
            <a:pPr>
              <a:buNone/>
            </a:pPr>
            <a:r>
              <a:rPr lang="en-US" dirty="0" smtClean="0"/>
              <a:t>IBP works in five major areas:</a:t>
            </a:r>
          </a:p>
          <a:p>
            <a:r>
              <a:rPr lang="en-US" dirty="0" smtClean="0"/>
              <a:t>Building budget analysis and advocacy skills through training and technical assistance</a:t>
            </a:r>
          </a:p>
          <a:p>
            <a:r>
              <a:rPr lang="en-US" dirty="0" smtClean="0"/>
              <a:t>Measuring and advancing transparency, accountability, and public participation in the budget process</a:t>
            </a:r>
          </a:p>
          <a:p>
            <a:r>
              <a:rPr lang="en-US" dirty="0" smtClean="0"/>
              <a:t>Contributing to strong and sustainable organizations by providing financial assistance for civil society budget work</a:t>
            </a:r>
          </a:p>
          <a:p>
            <a:r>
              <a:rPr lang="en-US" dirty="0" smtClean="0"/>
              <a:t>Enhancing knowledge exchange among civil society budget groups and other public finance stakeholders by acting as a hub of </a:t>
            </a:r>
            <a:r>
              <a:rPr lang="en-US" dirty="0" smtClean="0">
                <a:hlinkClick r:id="rId2"/>
              </a:rPr>
              <a:t>information on civil society budget work</a:t>
            </a:r>
            <a:endParaRPr lang="en-US" dirty="0" smtClean="0"/>
          </a:p>
          <a:p>
            <a:r>
              <a:rPr lang="en-US" dirty="0" smtClean="0"/>
              <a:t>Building vibrant international and regional budget networks</a:t>
            </a:r>
          </a:p>
          <a:p>
            <a:endParaRPr lang="nl-NL" dirty="0"/>
          </a:p>
        </p:txBody>
      </p:sp>
      <p:pic>
        <p:nvPicPr>
          <p:cNvPr id="40962" name="Picture 2"/>
          <p:cNvPicPr>
            <a:picLocks noChangeAspect="1" noChangeArrowheads="1"/>
          </p:cNvPicPr>
          <p:nvPr/>
        </p:nvPicPr>
        <p:blipFill>
          <a:blip r:embed="rId3" cstate="print"/>
          <a:srcRect/>
          <a:stretch>
            <a:fillRect/>
          </a:stretch>
        </p:blipFill>
        <p:spPr bwMode="auto">
          <a:xfrm>
            <a:off x="395536" y="188640"/>
            <a:ext cx="4852506" cy="1296144"/>
          </a:xfrm>
          <a:prstGeom prst="rect">
            <a:avLst/>
          </a:prstGeom>
          <a:noFill/>
          <a:ln w="9525">
            <a:noFill/>
            <a:miter lim="800000"/>
            <a:headEnd/>
            <a:tailEnd/>
          </a:ln>
        </p:spPr>
      </p:pic>
      <p:sp>
        <p:nvSpPr>
          <p:cNvPr id="5" name="TextBox 4"/>
          <p:cNvSpPr txBox="1"/>
          <p:nvPr/>
        </p:nvSpPr>
        <p:spPr>
          <a:xfrm>
            <a:off x="5255568" y="764704"/>
            <a:ext cx="3888432" cy="769441"/>
          </a:xfrm>
          <a:prstGeom prst="rect">
            <a:avLst/>
          </a:prstGeom>
          <a:noFill/>
        </p:spPr>
        <p:txBody>
          <a:bodyPr wrap="square" rtlCol="0">
            <a:spAutoFit/>
          </a:bodyPr>
          <a:lstStyle/>
          <a:p>
            <a:r>
              <a:rPr lang="nl-NL" sz="4400" dirty="0" smtClean="0"/>
              <a:t>8. </a:t>
            </a:r>
            <a:r>
              <a:rPr lang="nl-NL" dirty="0" smtClean="0"/>
              <a:t>http://internationalbudget.org/</a:t>
            </a:r>
            <a:endParaRPr lang="nl-NL" dirty="0"/>
          </a:p>
        </p:txBody>
      </p:sp>
      <p:pic>
        <p:nvPicPr>
          <p:cNvPr id="40964" name="Picture 4" descr="http://internationalbudget.org/wp-content/themes/obi-2010/images/OBI_chart.png"/>
          <p:cNvPicPr>
            <a:picLocks noChangeAspect="1" noChangeArrowheads="1"/>
          </p:cNvPicPr>
          <p:nvPr/>
        </p:nvPicPr>
        <p:blipFill>
          <a:blip r:embed="rId4" cstate="print"/>
          <a:srcRect/>
          <a:stretch>
            <a:fillRect/>
          </a:stretch>
        </p:blipFill>
        <p:spPr bwMode="auto">
          <a:xfrm>
            <a:off x="539552" y="1484784"/>
            <a:ext cx="1800200" cy="5094184"/>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smtClean="0"/>
              <a:t>9. Stakeholder Democracy Network</a:t>
            </a:r>
            <a:br>
              <a:rPr lang="nl-NL" dirty="0" smtClean="0"/>
            </a:br>
            <a:r>
              <a:rPr lang="nl-NL" sz="3100" dirty="0" smtClean="0"/>
              <a:t> www.stakeholderdemocracy.org</a:t>
            </a:r>
            <a:endParaRPr lang="nl-NL" sz="3100" dirty="0"/>
          </a:p>
        </p:txBody>
      </p:sp>
      <p:sp>
        <p:nvSpPr>
          <p:cNvPr id="3" name="Content Placeholder 2"/>
          <p:cNvSpPr>
            <a:spLocks noGrp="1"/>
          </p:cNvSpPr>
          <p:nvPr>
            <p:ph idx="1"/>
          </p:nvPr>
        </p:nvSpPr>
        <p:spPr>
          <a:xfrm>
            <a:off x="467544" y="2204864"/>
            <a:ext cx="8229600" cy="4997152"/>
          </a:xfrm>
        </p:spPr>
        <p:txBody>
          <a:bodyPr>
            <a:normAutofit fontScale="70000" lnSpcReduction="20000"/>
          </a:bodyPr>
          <a:lstStyle/>
          <a:p>
            <a:r>
              <a:rPr lang="en-US" dirty="0" smtClean="0"/>
              <a:t>SDN works to empower those that have been worst affected by the activities of extractive industries, to help them to get a better deal.</a:t>
            </a:r>
          </a:p>
          <a:p>
            <a:pPr>
              <a:buNone/>
            </a:pPr>
            <a:endParaRPr lang="en-US" dirty="0" smtClean="0"/>
          </a:p>
          <a:p>
            <a:r>
              <a:rPr lang="en-US" dirty="0" smtClean="0"/>
              <a:t>SDN is piloting its approach in the Niger Delta working with local communities and civil society groups. The Niger Delta is one of the world worst example of resource curse. The paradox of the Delta is acute poverty in the midst of plenty. </a:t>
            </a:r>
          </a:p>
          <a:p>
            <a:endParaRPr lang="en-US" dirty="0" smtClean="0"/>
          </a:p>
          <a:p>
            <a:r>
              <a:rPr lang="en-US" b="1" dirty="0" smtClean="0"/>
              <a:t>SDN works in the Niger Delta on </a:t>
            </a:r>
            <a:endParaRPr lang="en-US" dirty="0" smtClean="0"/>
          </a:p>
          <a:p>
            <a:r>
              <a:rPr lang="en-US" u="sng" dirty="0" smtClean="0">
                <a:hlinkClick r:id="rId2"/>
              </a:rPr>
              <a:t>Forced evictions and demolitions; </a:t>
            </a:r>
            <a:r>
              <a:rPr lang="en-US" u="sng" dirty="0" smtClean="0">
                <a:hlinkClick r:id="rId3"/>
              </a:rPr>
              <a:t>Oil spills; </a:t>
            </a:r>
            <a:r>
              <a:rPr lang="en-US" u="sng" dirty="0" smtClean="0">
                <a:hlinkClick r:id="rId4"/>
              </a:rPr>
              <a:t>Gas flares; </a:t>
            </a:r>
            <a:r>
              <a:rPr lang="en-US" u="sng" dirty="0" smtClean="0">
                <a:hlinkClick r:id="rId5"/>
              </a:rPr>
              <a:t>Human rights; </a:t>
            </a:r>
            <a:r>
              <a:rPr lang="en-US" u="sng" dirty="0" smtClean="0">
                <a:hlinkClick r:id="rId6"/>
              </a:rPr>
              <a:t>Community development and empowerment; </a:t>
            </a:r>
            <a:r>
              <a:rPr lang="en-US" u="sng" dirty="0" smtClean="0">
                <a:hlinkClick r:id="rId7"/>
              </a:rPr>
              <a:t>Strengthening Transparency and Accountability; </a:t>
            </a:r>
            <a:br>
              <a:rPr lang="en-US" u="sng" dirty="0" smtClean="0">
                <a:hlinkClick r:id="rId7"/>
              </a:rPr>
            </a:br>
            <a:endParaRPr lang="en-US" dirty="0" smtClean="0"/>
          </a:p>
          <a:p>
            <a:endParaRPr lang="nl-NL"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10. ELLA Learning Alliance on Extractive Industries</a:t>
            </a:r>
            <a:endParaRPr lang="nl-NL" dirty="0"/>
          </a:p>
        </p:txBody>
      </p:sp>
      <p:sp>
        <p:nvSpPr>
          <p:cNvPr id="3" name="Content Placeholder 2"/>
          <p:cNvSpPr>
            <a:spLocks noGrp="1"/>
          </p:cNvSpPr>
          <p:nvPr>
            <p:ph idx="1"/>
          </p:nvPr>
        </p:nvSpPr>
        <p:spPr/>
        <p:txBody>
          <a:bodyPr>
            <a:normAutofit fontScale="92500"/>
          </a:bodyPr>
          <a:lstStyle/>
          <a:p>
            <a:r>
              <a:rPr lang="en-US" b="1" dirty="0" smtClean="0"/>
              <a:t>Learning Alliance on Extractive Industries </a:t>
            </a:r>
            <a:endParaRPr lang="en-US" dirty="0" smtClean="0"/>
          </a:p>
          <a:p>
            <a:r>
              <a:rPr lang="en-US" dirty="0" smtClean="0"/>
              <a:t> </a:t>
            </a:r>
            <a:r>
              <a:rPr lang="en-US" b="1" dirty="0" smtClean="0"/>
              <a:t>ACHIEVING RESPONSIBLE EXTRACTIVE INDUSTRY INVESTMENTS</a:t>
            </a:r>
          </a:p>
          <a:p>
            <a:pPr fontAlgn="t"/>
            <a:r>
              <a:rPr lang="en-US" b="1" dirty="0" smtClean="0"/>
              <a:t>This Learning Alliance has been underway since April 2012 and is closed to new members.</a:t>
            </a:r>
            <a:endParaRPr lang="en-US" dirty="0" smtClean="0"/>
          </a:p>
          <a:p>
            <a:pPr fontAlgn="t"/>
            <a:r>
              <a:rPr lang="en-US" dirty="0" smtClean="0"/>
              <a:t>Selected highlights from the discussions and knowledge exchange that took place will soon be available to download from the ELLA Knowledge section of the website.</a:t>
            </a:r>
          </a:p>
          <a:p>
            <a:pPr>
              <a:buNone/>
            </a:pPr>
            <a:endParaRPr lang="nl-NL" dirty="0"/>
          </a:p>
        </p:txBody>
      </p:sp>
      <p:sp>
        <p:nvSpPr>
          <p:cNvPr id="4" name="TextBox 3"/>
          <p:cNvSpPr txBox="1"/>
          <p:nvPr/>
        </p:nvSpPr>
        <p:spPr>
          <a:xfrm>
            <a:off x="2843808" y="6165304"/>
            <a:ext cx="5832648" cy="369332"/>
          </a:xfrm>
          <a:prstGeom prst="rect">
            <a:avLst/>
          </a:prstGeom>
          <a:noFill/>
        </p:spPr>
        <p:txBody>
          <a:bodyPr wrap="square" rtlCol="0">
            <a:spAutoFit/>
          </a:bodyPr>
          <a:lstStyle/>
          <a:p>
            <a:r>
              <a:rPr lang="nl-NL" dirty="0" smtClean="0"/>
              <a:t>                 http://ella.practicalaction.org/learning-alliances-1</a:t>
            </a:r>
            <a:endParaRPr lang="nl-NL" dirty="0"/>
          </a:p>
        </p:txBody>
      </p:sp>
      <p:pic>
        <p:nvPicPr>
          <p:cNvPr id="2050" name="Picture 2" descr="ELLA"/>
          <p:cNvPicPr>
            <a:picLocks noChangeAspect="1" noChangeArrowheads="1"/>
          </p:cNvPicPr>
          <p:nvPr/>
        </p:nvPicPr>
        <p:blipFill>
          <a:blip r:embed="rId2" cstate="print"/>
          <a:srcRect r="55201"/>
          <a:stretch>
            <a:fillRect/>
          </a:stretch>
        </p:blipFill>
        <p:spPr bwMode="auto">
          <a:xfrm>
            <a:off x="323528" y="404664"/>
            <a:ext cx="1152128" cy="1047751"/>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NGO activity</a:t>
            </a:r>
            <a:endParaRPr lang="nl-NL" dirty="0"/>
          </a:p>
        </p:txBody>
      </p:sp>
      <p:sp>
        <p:nvSpPr>
          <p:cNvPr id="4" name="Content Placeholder 3"/>
          <p:cNvSpPr>
            <a:spLocks noGrp="1"/>
          </p:cNvSpPr>
          <p:nvPr>
            <p:ph sz="half" idx="1"/>
          </p:nvPr>
        </p:nvSpPr>
        <p:spPr/>
        <p:txBody>
          <a:bodyPr/>
          <a:lstStyle/>
          <a:p>
            <a:pPr marL="514350" indent="-514350">
              <a:buFont typeface="+mj-lt"/>
              <a:buAutoNum type="arabicPeriod"/>
            </a:pPr>
            <a:r>
              <a:rPr lang="en-US" dirty="0" smtClean="0"/>
              <a:t>Global Witness</a:t>
            </a:r>
          </a:p>
          <a:p>
            <a:pPr marL="514350" indent="-514350">
              <a:buFont typeface="+mj-lt"/>
              <a:buAutoNum type="arabicPeriod"/>
            </a:pPr>
            <a:r>
              <a:rPr lang="en-US" dirty="0" smtClean="0"/>
              <a:t>Publish what you pay</a:t>
            </a:r>
          </a:p>
          <a:p>
            <a:pPr marL="514350" indent="-514350">
              <a:buFont typeface="+mj-lt"/>
              <a:buAutoNum type="arabicPeriod"/>
            </a:pPr>
            <a:r>
              <a:rPr lang="en-US" dirty="0" smtClean="0"/>
              <a:t>Extractive Industries Transparency Initiative</a:t>
            </a:r>
          </a:p>
          <a:p>
            <a:pPr marL="514350" indent="-514350">
              <a:buFont typeface="+mj-lt"/>
              <a:buAutoNum type="arabicPeriod"/>
            </a:pPr>
            <a:r>
              <a:rPr lang="en-US" dirty="0" smtClean="0"/>
              <a:t>Revenue watch</a:t>
            </a:r>
          </a:p>
          <a:p>
            <a:pPr marL="514350" indent="-514350">
              <a:buFont typeface="+mj-lt"/>
              <a:buAutoNum type="arabicPeriod"/>
            </a:pPr>
            <a:r>
              <a:rPr lang="en-US" dirty="0" smtClean="0"/>
              <a:t>Open Oil </a:t>
            </a:r>
          </a:p>
        </p:txBody>
      </p:sp>
      <p:sp>
        <p:nvSpPr>
          <p:cNvPr id="5" name="Content Placeholder 4"/>
          <p:cNvSpPr>
            <a:spLocks noGrp="1"/>
          </p:cNvSpPr>
          <p:nvPr>
            <p:ph sz="half" idx="2"/>
          </p:nvPr>
        </p:nvSpPr>
        <p:spPr/>
        <p:txBody>
          <a:bodyPr/>
          <a:lstStyle/>
          <a:p>
            <a:pPr marL="514350" indent="-514350">
              <a:buFont typeface="+mj-lt"/>
              <a:buAutoNum type="arabicPeriod" startAt="6"/>
            </a:pPr>
            <a:r>
              <a:rPr lang="en-US" dirty="0" smtClean="0"/>
              <a:t>Voluntary principles</a:t>
            </a:r>
          </a:p>
          <a:p>
            <a:pPr marL="514350" indent="-514350">
              <a:buFont typeface="+mj-lt"/>
              <a:buAutoNum type="arabicPeriod" startAt="6"/>
            </a:pPr>
            <a:r>
              <a:rPr lang="en-US" dirty="0" smtClean="0"/>
              <a:t>Amnesty International</a:t>
            </a:r>
          </a:p>
          <a:p>
            <a:pPr marL="514350" indent="-514350">
              <a:buFont typeface="+mj-lt"/>
              <a:buAutoNum type="arabicPeriod" startAt="6"/>
            </a:pPr>
            <a:r>
              <a:rPr lang="en-US" dirty="0" smtClean="0"/>
              <a:t>International Budget Partnership </a:t>
            </a:r>
          </a:p>
          <a:p>
            <a:pPr marL="514350" indent="-514350">
              <a:buFont typeface="+mj-lt"/>
              <a:buAutoNum type="arabicPeriod" startAt="6"/>
            </a:pPr>
            <a:r>
              <a:rPr lang="en-US" dirty="0" smtClean="0"/>
              <a:t>Stakeholder Democracy Network</a:t>
            </a:r>
            <a:endParaRPr lang="en-US" dirty="0" smtClean="0">
              <a:solidFill>
                <a:srgbClr val="FF0000"/>
              </a:solidFill>
            </a:endParaRPr>
          </a:p>
          <a:p>
            <a:pPr marL="514350" indent="-514350">
              <a:buFont typeface="+mj-lt"/>
              <a:buAutoNum type="arabicPeriod" startAt="6"/>
            </a:pPr>
            <a:r>
              <a:rPr lang="en-US" dirty="0" smtClean="0">
                <a:solidFill>
                  <a:srgbClr val="FF0000"/>
                </a:solidFill>
              </a:rPr>
              <a:t>Natural Resource Charter</a:t>
            </a:r>
            <a:endParaRPr lang="nl-NL" dirty="0">
              <a:solidFill>
                <a:srgbClr val="FF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Assignment for this afternoon</a:t>
            </a:r>
            <a:endParaRPr lang="nl-NL" dirty="0"/>
          </a:p>
        </p:txBody>
      </p:sp>
      <p:sp>
        <p:nvSpPr>
          <p:cNvPr id="3" name="Content Placeholder 2"/>
          <p:cNvSpPr>
            <a:spLocks noGrp="1"/>
          </p:cNvSpPr>
          <p:nvPr>
            <p:ph idx="1"/>
          </p:nvPr>
        </p:nvSpPr>
        <p:spPr/>
        <p:txBody>
          <a:bodyPr>
            <a:normAutofit fontScale="92500" lnSpcReduction="10000"/>
          </a:bodyPr>
          <a:lstStyle/>
          <a:p>
            <a:r>
              <a:rPr lang="en-US" dirty="0" smtClean="0"/>
              <a:t>1. Check the websites of the </a:t>
            </a:r>
            <a:r>
              <a:rPr lang="en-US" dirty="0" smtClean="0"/>
              <a:t>10 </a:t>
            </a:r>
            <a:r>
              <a:rPr lang="en-US" dirty="0" err="1" smtClean="0"/>
              <a:t>organisations</a:t>
            </a:r>
            <a:r>
              <a:rPr lang="en-US" dirty="0" smtClean="0"/>
              <a:t> and </a:t>
            </a:r>
            <a:r>
              <a:rPr lang="en-US" dirty="0" err="1" smtClean="0"/>
              <a:t>google</a:t>
            </a:r>
            <a:r>
              <a:rPr lang="en-US" dirty="0" smtClean="0"/>
              <a:t> the organizations + your country of choice to see which organizations have been active in the country and what they have done or published. </a:t>
            </a:r>
            <a:endParaRPr lang="nl-NL" dirty="0" smtClean="0"/>
          </a:p>
          <a:p>
            <a:r>
              <a:rPr lang="en-US" dirty="0" smtClean="0"/>
              <a:t>2. Compare these activities with the possible activities identified the day before. What are the “white spots” on the policy map? </a:t>
            </a:r>
            <a:endParaRPr lang="nl-NL" dirty="0" smtClean="0"/>
          </a:p>
          <a:p>
            <a:r>
              <a:rPr lang="en-US" dirty="0" smtClean="0"/>
              <a:t>3. Devise an Action Plan to fill the void (at least 10 priority points) for presentation tomorrow.</a:t>
            </a:r>
            <a:endParaRPr lang="nl-NL" dirty="0" smtClean="0"/>
          </a:p>
          <a:p>
            <a:endParaRPr lang="nl-NL"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1038</TotalTime>
  <Words>2600</Words>
  <Application>Microsoft Office PowerPoint</Application>
  <PresentationFormat>On-screen Show (4:3)</PresentationFormat>
  <Paragraphs>178</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Slide 1</vt:lpstr>
      <vt:lpstr>International NGO activity</vt:lpstr>
      <vt:lpstr>1. Global Witness </vt:lpstr>
      <vt:lpstr>Unreported off-budget accounts</vt:lpstr>
      <vt:lpstr>New oil law in South Sudan</vt:lpstr>
      <vt:lpstr>Key recommendations by Global Witness</vt:lpstr>
      <vt:lpstr>2. Publish what you pay</vt:lpstr>
      <vt:lpstr>3. Extractive Industries Transparency Initiative (EITI)</vt:lpstr>
      <vt:lpstr>Transparency International</vt:lpstr>
      <vt:lpstr>       TRANSP</vt:lpstr>
      <vt:lpstr>www.ted.com/talks/peter_eigen_how_to_expose_the_corrupt.html </vt:lpstr>
      <vt:lpstr>EITI  Breakthrough</vt:lpstr>
      <vt:lpstr>http://eiti.org/eiti/video</vt:lpstr>
      <vt:lpstr> </vt:lpstr>
      <vt:lpstr>Slide 15</vt:lpstr>
      <vt:lpstr>Azerbaijan</vt:lpstr>
      <vt:lpstr>Sign-up requirements</vt:lpstr>
      <vt:lpstr>NIGERIA</vt:lpstr>
      <vt:lpstr>NEITI evaluation</vt:lpstr>
      <vt:lpstr>NEITI 2013 Audit:                                         Time To Know Who Got What </vt:lpstr>
      <vt:lpstr>DRC evaluation….</vt:lpstr>
      <vt:lpstr>Perceptions of EITI</vt:lpstr>
      <vt:lpstr>Challenges</vt:lpstr>
      <vt:lpstr>EITI overhaul </vt:lpstr>
      <vt:lpstr>Better EITI standards</vt:lpstr>
      <vt:lpstr>Slide 26</vt:lpstr>
      <vt:lpstr>http://www.revenuewatch.org</vt:lpstr>
      <vt:lpstr>5. http://openoil.net/</vt:lpstr>
      <vt:lpstr>6.  </vt:lpstr>
      <vt:lpstr>Common interests</vt:lpstr>
      <vt:lpstr>Slow progress</vt:lpstr>
      <vt:lpstr>7. Amnesty International </vt:lpstr>
      <vt:lpstr>Campaign for the victims of oil spills</vt:lpstr>
      <vt:lpstr> </vt:lpstr>
      <vt:lpstr>9. Stakeholder Democracy Network  www.stakeholderdemocracy.org</vt:lpstr>
      <vt:lpstr>10. ELLA Learning Alliance on Extractive Industries</vt:lpstr>
      <vt:lpstr>International NGO activity</vt:lpstr>
      <vt:lpstr>Assignment for this afternoon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4: Who does what?</dc:title>
  <dc:creator>gjunne</dc:creator>
  <cp:lastModifiedBy>Gerd</cp:lastModifiedBy>
  <cp:revision>56</cp:revision>
  <dcterms:created xsi:type="dcterms:W3CDTF">2013-01-06T06:08:19Z</dcterms:created>
  <dcterms:modified xsi:type="dcterms:W3CDTF">2013-01-11T16:07:31Z</dcterms:modified>
</cp:coreProperties>
</file>