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3" r:id="rId3"/>
    <p:sldId id="265" r:id="rId4"/>
    <p:sldId id="267" r:id="rId5"/>
    <p:sldId id="261" r:id="rId6"/>
    <p:sldId id="266" r:id="rId7"/>
    <p:sldId id="264" r:id="rId8"/>
    <p:sldId id="259" r:id="rId9"/>
    <p:sldId id="258" r:id="rId10"/>
    <p:sldId id="260" r:id="rId11"/>
    <p:sldId id="268" r:id="rId12"/>
    <p:sldId id="269" r:id="rId13"/>
  </p:sldIdLst>
  <p:sldSz cx="9144000" cy="6858000" type="screen4x3"/>
  <p:notesSz cx="7086600" cy="93726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830B-D350-4E7B-B11E-2839006AAECC}" type="datetimeFigureOut">
              <a:rPr lang="nl-NL" smtClean="0"/>
              <a:t>31-10-2011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788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2C12D-E0E4-4718-B8ED-D74BCC412EB5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CE56E-CF81-4FDD-9BEF-A8A469EBFC69}" type="datetimeFigureOut">
              <a:rPr lang="nl-NL" smtClean="0"/>
              <a:pPr/>
              <a:t>31-10-2011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7B32-E1E5-45A1-AA98-1D98F3B6283C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dop.org/page.php?id=118" TargetMode="External"/><Relationship Id="rId7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modop.org/page.php?id=141" TargetMode="External"/><Relationship Id="rId5" Type="http://schemas.openxmlformats.org/officeDocument/2006/relationships/hyperlink" Target="http://www.modop.org/page.php?id=120" TargetMode="External"/><Relationship Id="rId4" Type="http://schemas.openxmlformats.org/officeDocument/2006/relationships/hyperlink" Target="http://www.modop.org/page.php?id=119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ESF inleiding  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2 November 2011</a:t>
            </a:r>
            <a:endParaRPr lang="nl-NL" dirty="0"/>
          </a:p>
        </p:txBody>
      </p:sp>
      <p:pic>
        <p:nvPicPr>
          <p:cNvPr id="9218" name="Picture 2" descr="http://www.cgdev.org/userfiles/image/oil2cash2.jpg"/>
          <p:cNvPicPr>
            <a:picLocks noChangeAspect="1" noChangeArrowheads="1"/>
          </p:cNvPicPr>
          <p:nvPr/>
        </p:nvPicPr>
        <p:blipFill>
          <a:blip r:embed="rId2" cstate="print">
            <a:lum bright="48000"/>
          </a:blip>
          <a:srcRect b="14120"/>
          <a:stretch>
            <a:fillRect/>
          </a:stretch>
        </p:blipFill>
        <p:spPr bwMode="auto">
          <a:xfrm>
            <a:off x="611560" y="-243408"/>
            <a:ext cx="10673775" cy="68407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404664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 smtClean="0"/>
              <a:t>BEYOND THE   RESOURCE CURSE  </a:t>
            </a:r>
            <a:endParaRPr lang="nl-NL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5364088" y="1340768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2400" dirty="0" smtClean="0"/>
              <a:t>ESF-workshop</a:t>
            </a:r>
          </a:p>
          <a:p>
            <a:pPr algn="r"/>
            <a:r>
              <a:rPr lang="nl-NL" sz="2400" dirty="0" smtClean="0"/>
              <a:t>Paris, 2-4 November 2011</a:t>
            </a:r>
            <a:endParaRPr lang="nl-NL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Opening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Introduction: </a:t>
            </a:r>
          </a:p>
          <a:p>
            <a:pPr lvl="1"/>
            <a:r>
              <a:rPr lang="nl-NL" dirty="0" smtClean="0"/>
              <a:t>P</a:t>
            </a:r>
            <a:r>
              <a:rPr lang="nl-NL" dirty="0" smtClean="0"/>
              <a:t>ersonal history</a:t>
            </a:r>
          </a:p>
          <a:p>
            <a:pPr lvl="1"/>
            <a:r>
              <a:rPr lang="nl-NL" dirty="0" smtClean="0"/>
              <a:t>TNU  &amp;  MODOP</a:t>
            </a:r>
          </a:p>
          <a:p>
            <a:r>
              <a:rPr lang="nl-NL" dirty="0" smtClean="0"/>
              <a:t>Points of departure</a:t>
            </a:r>
          </a:p>
          <a:p>
            <a:r>
              <a:rPr lang="nl-NL" dirty="0" smtClean="0"/>
              <a:t>The programme</a:t>
            </a:r>
          </a:p>
          <a:p>
            <a:r>
              <a:rPr lang="nl-NL" dirty="0" smtClean="0"/>
              <a:t>The objectives</a:t>
            </a:r>
          </a:p>
          <a:p>
            <a:pPr lvl="1"/>
            <a:r>
              <a:rPr lang="nl-NL" dirty="0" smtClean="0"/>
              <a:t>A research programme</a:t>
            </a:r>
          </a:p>
          <a:p>
            <a:pPr lvl="1"/>
            <a:r>
              <a:rPr lang="nl-NL" dirty="0" smtClean="0"/>
              <a:t>An online course as a research instrument</a:t>
            </a:r>
            <a:endParaRPr lang="nl-N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Personal resource curse history</a:t>
            </a:r>
            <a:endParaRPr lang="nl-N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9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1589896"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medias2.cafebabel.com/4944/thumb/355/-/europa-scharf-auf-schwarzes-gold-aus-afrika-europa-will-oel-aus-afrika-abschoepfen.jpg"/>
          <p:cNvPicPr>
            <a:picLocks noChangeAspect="1" noChangeArrowheads="1"/>
          </p:cNvPicPr>
          <p:nvPr/>
        </p:nvPicPr>
        <p:blipFill>
          <a:blip r:embed="rId2" cstate="print"/>
          <a:srcRect t="25534" b="11130"/>
          <a:stretch>
            <a:fillRect/>
          </a:stretch>
        </p:blipFill>
        <p:spPr bwMode="auto">
          <a:xfrm>
            <a:off x="467544" y="1628800"/>
            <a:ext cx="4104456" cy="17281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771800" y="191683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FF00"/>
                </a:solidFill>
              </a:rPr>
              <a:t>Erdöl für Europa</a:t>
            </a:r>
          </a:p>
          <a:p>
            <a:pPr algn="ctr"/>
            <a:r>
              <a:rPr lang="nl-NL" dirty="0" smtClean="0">
                <a:solidFill>
                  <a:srgbClr val="FFFF00"/>
                </a:solidFill>
              </a:rPr>
              <a:t>1974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8" name="Picture 4" descr="Leitfad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17243"/>
            <a:ext cx="1224136" cy="173974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96136" y="191683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FF00"/>
                </a:solidFill>
              </a:rPr>
              <a:t>Alternative Annual Reports</a:t>
            </a:r>
          </a:p>
          <a:p>
            <a:pPr algn="ctr"/>
            <a:r>
              <a:rPr lang="nl-NL" dirty="0" smtClean="0">
                <a:solidFill>
                  <a:srgbClr val="FFFF00"/>
                </a:solidFill>
              </a:rPr>
              <a:t>1978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1028" name="Picture 4" descr="http://www.unmultimedia.org/radio/english/wp-content/uploads/2011/07/world_investment_report_20111.jpg"/>
          <p:cNvPicPr>
            <a:picLocks noChangeAspect="1" noChangeArrowheads="1"/>
          </p:cNvPicPr>
          <p:nvPr/>
        </p:nvPicPr>
        <p:blipFill>
          <a:blip r:embed="rId4" cstate="print"/>
          <a:srcRect t="22680" b="21881"/>
          <a:stretch>
            <a:fillRect/>
          </a:stretch>
        </p:blipFill>
        <p:spPr bwMode="auto">
          <a:xfrm>
            <a:off x="467544" y="3356992"/>
            <a:ext cx="3333750" cy="158417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39552" y="342900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UN Centre on Transnational Corporations</a:t>
            </a:r>
            <a:endParaRPr lang="nl-NL" dirty="0"/>
          </a:p>
        </p:txBody>
      </p:sp>
      <p:sp>
        <p:nvSpPr>
          <p:cNvPr id="12" name="TextBox 11"/>
          <p:cNvSpPr txBox="1"/>
          <p:nvPr/>
        </p:nvSpPr>
        <p:spPr>
          <a:xfrm>
            <a:off x="2843808" y="378904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         1977-1981</a:t>
            </a:r>
            <a:endParaRPr lang="nl-NL" dirty="0"/>
          </a:p>
        </p:txBody>
      </p:sp>
      <p:pic>
        <p:nvPicPr>
          <p:cNvPr id="1030" name="Picture 6" descr="http://t1.gstatic.com/images?q=tbn:ANd9GcSocpWwOWjH8hWPLmuEPI2HonDIaEo6tZVqwD0q3_tIkP-xyiwkF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001377"/>
            <a:ext cx="4118620" cy="80264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156176" y="357301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1989-2002</a:t>
            </a:r>
            <a:endParaRPr lang="nl-NL" dirty="0"/>
          </a:p>
        </p:txBody>
      </p:sp>
      <p:pic>
        <p:nvPicPr>
          <p:cNvPr id="16" name="Picture 5" descr="olie_niger_rebelle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4961970"/>
            <a:ext cx="2088232" cy="143856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699792" y="5085184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Postconflict Development</a:t>
            </a:r>
          </a:p>
          <a:p>
            <a:r>
              <a:rPr lang="nl-NL" dirty="0" smtClean="0"/>
              <a:t>2000- </a:t>
            </a:r>
            <a:endParaRPr lang="nl-NL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 t="10172"/>
          <a:stretch>
            <a:fillRect/>
          </a:stretch>
        </p:blipFill>
        <p:spPr bwMode="auto">
          <a:xfrm>
            <a:off x="4572000" y="4941168"/>
            <a:ext cx="4098231" cy="153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092280" y="494116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2008-2010</a:t>
            </a:r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p.bartoverbeek.com/wp-content/uploads/2011/03/tn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-531440"/>
            <a:ext cx="3810000" cy="28575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95536" y="1844824"/>
            <a:ext cx="4038600" cy="4525963"/>
          </a:xfrm>
        </p:spPr>
        <p:txBody>
          <a:bodyPr>
            <a:normAutofit fontScale="85000" lnSpcReduction="20000"/>
          </a:bodyPr>
          <a:lstStyle/>
          <a:p>
            <a:r>
              <a:rPr lang="nl-NL" sz="2700" dirty="0" smtClean="0"/>
              <a:t>The Network University </a:t>
            </a:r>
            <a:r>
              <a:rPr lang="en-US" sz="2700" dirty="0" smtClean="0"/>
              <a:t>offers </a:t>
            </a:r>
            <a:r>
              <a:rPr lang="en-US" sz="2700" dirty="0" smtClean="0"/>
              <a:t>opportunities for learning, capacity building and provides innovative services for social transformation </a:t>
            </a:r>
            <a:r>
              <a:rPr lang="en-US" sz="2700" dirty="0" smtClean="0"/>
              <a:t>by </a:t>
            </a:r>
            <a:r>
              <a:rPr lang="en-US" sz="2700" dirty="0" smtClean="0"/>
              <a:t>d</a:t>
            </a:r>
            <a:r>
              <a:rPr lang="en-US" sz="2700" dirty="0" smtClean="0"/>
              <a:t>eveloping courses </a:t>
            </a:r>
            <a:r>
              <a:rPr lang="en-US" sz="2700" dirty="0" smtClean="0"/>
              <a:t>on issues of social relevance in the global </a:t>
            </a:r>
            <a:r>
              <a:rPr lang="en-US" sz="2700" dirty="0" smtClean="0"/>
              <a:t>context and </a:t>
            </a:r>
            <a:r>
              <a:rPr lang="en-US" sz="2700" dirty="0" smtClean="0"/>
              <a:t>a</a:t>
            </a:r>
            <a:r>
              <a:rPr lang="en-US" sz="2700" dirty="0" smtClean="0"/>
              <a:t>ssisting </a:t>
            </a:r>
            <a:r>
              <a:rPr lang="en-US" sz="2700" dirty="0" smtClean="0"/>
              <a:t>in conceptual and content development, action research, and policy development </a:t>
            </a:r>
            <a:r>
              <a:rPr lang="en-US" sz="2700" dirty="0" smtClean="0"/>
              <a:t>with </a:t>
            </a:r>
            <a:r>
              <a:rPr lang="en-US" sz="2700" dirty="0" smtClean="0"/>
              <a:t>the ultimate aim to contribute to social </a:t>
            </a:r>
            <a:r>
              <a:rPr lang="en-US" sz="2700" dirty="0" smtClean="0"/>
              <a:t>change</a:t>
            </a:r>
            <a:r>
              <a:rPr lang="en-US" dirty="0" smtClean="0"/>
              <a:t>.</a:t>
            </a:r>
            <a:endParaRPr lang="en-US" dirty="0" smtClean="0"/>
          </a:p>
          <a:p>
            <a:endParaRPr lang="nl-NL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9992" y="1628800"/>
            <a:ext cx="4186808" cy="4525963"/>
          </a:xfrm>
        </p:spPr>
        <p:txBody>
          <a:bodyPr>
            <a:normAutofit lnSpcReduction="10000"/>
          </a:bodyPr>
          <a:lstStyle/>
          <a:p>
            <a:r>
              <a:rPr lang="en-US" sz="2300" dirty="0" smtClean="0"/>
              <a:t>Modus </a:t>
            </a:r>
            <a:r>
              <a:rPr lang="en-US" sz="2300" dirty="0" smtClean="0"/>
              <a:t>Operandi is an independent institute founded by its current directors in 2006.  The institute carries out </a:t>
            </a:r>
            <a:r>
              <a:rPr lang="en-US" sz="2300" dirty="0" smtClean="0">
                <a:hlinkClick r:id="rId3"/>
              </a:rPr>
              <a:t>research</a:t>
            </a:r>
            <a:r>
              <a:rPr lang="en-US" sz="2300" dirty="0" smtClean="0"/>
              <a:t>, </a:t>
            </a:r>
            <a:r>
              <a:rPr lang="en-US" sz="2300" dirty="0" smtClean="0">
                <a:hlinkClick r:id="rId4"/>
              </a:rPr>
              <a:t>teaching</a:t>
            </a:r>
            <a:r>
              <a:rPr lang="en-US" sz="2300" dirty="0" smtClean="0"/>
              <a:t> and </a:t>
            </a:r>
            <a:r>
              <a:rPr lang="en-US" sz="2300" dirty="0" err="1" smtClean="0"/>
              <a:t>organises</a:t>
            </a:r>
            <a:r>
              <a:rPr lang="en-US" sz="2300" dirty="0" smtClean="0"/>
              <a:t> </a:t>
            </a:r>
            <a:r>
              <a:rPr lang="en-US" sz="2300" dirty="0" smtClean="0">
                <a:hlinkClick r:id="rId5"/>
              </a:rPr>
              <a:t>debates</a:t>
            </a:r>
            <a:r>
              <a:rPr lang="en-US" sz="2300" dirty="0" smtClean="0"/>
              <a:t> on conflict transformation and political transition</a:t>
            </a:r>
            <a:r>
              <a:rPr lang="en-US" sz="2300" dirty="0" smtClean="0"/>
              <a:t>. </a:t>
            </a:r>
            <a:r>
              <a:rPr lang="en-US" sz="2300" dirty="0" smtClean="0"/>
              <a:t>Its work focuses on three themes within the context of post-conflict and post-Soviet countries.  These themes are:</a:t>
            </a:r>
            <a:r>
              <a:rPr lang="en-US" sz="2300" dirty="0" smtClean="0">
                <a:hlinkClick r:id="rId6"/>
              </a:rPr>
              <a:t> state dynamics, </a:t>
            </a:r>
            <a:r>
              <a:rPr lang="en-US" sz="2300" dirty="0" smtClean="0">
                <a:hlinkClick r:id="rId6"/>
              </a:rPr>
              <a:t>political legitimacy, and business and conflict. </a:t>
            </a:r>
            <a:endParaRPr lang="nl-NL" sz="2300" dirty="0"/>
          </a:p>
        </p:txBody>
      </p:sp>
      <p:pic>
        <p:nvPicPr>
          <p:cNvPr id="23554" name="Picture 2" descr="Hom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332656"/>
            <a:ext cx="3048000" cy="1095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New actors and contracts</a:t>
            </a:r>
            <a:endParaRPr lang="nl-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536" y="1412776"/>
          <a:ext cx="82296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New buyers/investors:    </a:t>
                      </a:r>
                      <a:r>
                        <a:rPr lang="nl-NL" sz="3600" b="0" dirty="0" smtClean="0"/>
                        <a:t>China, India, South Korea...</a:t>
                      </a:r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New producing countries: </a:t>
                      </a:r>
                      <a:r>
                        <a:rPr lang="nl-NL" sz="3200" baseline="0" dirty="0" smtClean="0"/>
                        <a:t> Uganda, Ghana, Cambodia, Malawi ...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New companies: </a:t>
                      </a:r>
                      <a:r>
                        <a:rPr lang="nl-NL" sz="3200" dirty="0" smtClean="0"/>
                        <a:t>Lundin Petroleum,</a:t>
                      </a:r>
                      <a:r>
                        <a:rPr lang="nl-NL" sz="3200" baseline="0" dirty="0" smtClean="0"/>
                        <a:t> Tullow Oil (UK)</a:t>
                      </a:r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New (inter)national</a:t>
                      </a:r>
                      <a:r>
                        <a:rPr lang="nl-NL" baseline="0" dirty="0" smtClean="0"/>
                        <a:t> networks:   </a:t>
                      </a:r>
                      <a:r>
                        <a:rPr lang="nl-NL" sz="3200" baseline="0" dirty="0" smtClean="0"/>
                        <a:t>EITI, IANRA, .....</a:t>
                      </a:r>
                      <a:endParaRPr lang="nl-NL" baseline="0" dirty="0" smtClean="0"/>
                    </a:p>
                    <a:p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New contracts</a:t>
                      </a:r>
                      <a:r>
                        <a:rPr lang="nl-NL" baseline="0" dirty="0" smtClean="0"/>
                        <a:t> and legislation: </a:t>
                      </a:r>
                      <a:r>
                        <a:rPr lang="nl-NL" sz="3200" baseline="0" dirty="0" smtClean="0"/>
                        <a:t> Dodd Frank Act ....</a:t>
                      </a:r>
                      <a:r>
                        <a:rPr lang="nl-NL" baseline="0" dirty="0" smtClean="0"/>
                        <a:t> </a:t>
                      </a:r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programme</a:t>
            </a:r>
            <a:endParaRPr lang="nl-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81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781128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New players,</a:t>
                      </a:r>
                      <a:r>
                        <a:rPr lang="nl-NL" sz="2000" baseline="0" dirty="0" smtClean="0"/>
                        <a:t> changing international relations, new conflicts</a:t>
                      </a:r>
                      <a:endParaRPr lang="nl-N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Rentier economies and neo-patrimonialism</a:t>
                      </a:r>
                      <a:endParaRPr lang="nl-N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Changing state-society relations</a:t>
                      </a:r>
                      <a:r>
                        <a:rPr lang="nl-NL" sz="2000" baseline="0" dirty="0" smtClean="0"/>
                        <a:t> through tripartite governance over natural resources </a:t>
                      </a:r>
                      <a:endParaRPr lang="nl-NL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Scan_Pic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2564904"/>
            <a:ext cx="2160240" cy="3535688"/>
          </a:xfrm>
          <a:prstGeom prst="rect">
            <a:avLst/>
          </a:prstGeom>
        </p:spPr>
      </p:pic>
      <p:pic>
        <p:nvPicPr>
          <p:cNvPr id="9" name="Picture 8" descr="Chinois pour debutants.jpg"/>
          <p:cNvPicPr>
            <a:picLocks noChangeAspect="1"/>
          </p:cNvPicPr>
          <p:nvPr/>
        </p:nvPicPr>
        <p:blipFill>
          <a:blip r:embed="rId3" cstate="print"/>
          <a:srcRect l="15302" t="18945" r="9283" b="5275"/>
          <a:stretch>
            <a:fillRect/>
          </a:stretch>
        </p:blipFill>
        <p:spPr>
          <a:xfrm>
            <a:off x="611560" y="4221088"/>
            <a:ext cx="2484276" cy="1872208"/>
          </a:xfrm>
          <a:prstGeom prst="rect">
            <a:avLst/>
          </a:prstGeom>
        </p:spPr>
      </p:pic>
      <p:pic>
        <p:nvPicPr>
          <p:cNvPr id="22536" name="Picture 8" descr="http://www.fnhc.ca/images/uploads/Basis-Agreement--2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221088"/>
            <a:ext cx="2619999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Objectives of the workshop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Research plan</a:t>
            </a:r>
          </a:p>
          <a:p>
            <a:pPr lvl="1"/>
            <a:r>
              <a:rPr lang="nl-NL" dirty="0" smtClean="0"/>
              <a:t>Perhaps a common grant application (or several) by subgroups</a:t>
            </a:r>
          </a:p>
          <a:p>
            <a:pPr lvl="1"/>
            <a:r>
              <a:rPr lang="nl-NL" dirty="0" smtClean="0"/>
              <a:t>Inspiration for thesis writers to find a relevant topic (which contributes to a larger endeavor)</a:t>
            </a:r>
          </a:p>
          <a:p>
            <a:r>
              <a:rPr lang="nl-NL" dirty="0" smtClean="0"/>
              <a:t>An online e-learning programme</a:t>
            </a:r>
          </a:p>
          <a:p>
            <a:pPr lvl="1"/>
            <a:r>
              <a:rPr lang="nl-NL" dirty="0" smtClean="0"/>
              <a:t>As a research tool</a:t>
            </a:r>
          </a:p>
          <a:p>
            <a:pPr lvl="1"/>
            <a:r>
              <a:rPr lang="nl-NL" dirty="0" smtClean="0"/>
              <a:t>As a knowledge management channel</a:t>
            </a:r>
          </a:p>
          <a:p>
            <a:pPr lvl="1"/>
            <a:r>
              <a:rPr lang="nl-NL" dirty="0" smtClean="0"/>
              <a:t>As a knowledge sharing &amp; dissemination device </a:t>
            </a:r>
          </a:p>
          <a:p>
            <a:pPr lvl="1">
              <a:buNone/>
            </a:pPr>
            <a:endParaRPr lang="nl-N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whom is the online </a:t>
            </a:r>
            <a:r>
              <a:rPr lang="en-US" dirty="0" err="1" smtClean="0"/>
              <a:t>programme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civil servants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For company staff 			          interested in CSR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For new staff in NGOs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For students worldwide</a:t>
            </a:r>
            <a:endParaRPr lang="nl-NL" dirty="0"/>
          </a:p>
        </p:txBody>
      </p:sp>
      <p:pic>
        <p:nvPicPr>
          <p:cNvPr id="1026" name="Picture 2" descr="http://1.bp.blogspot.com/_WDsgP5AUX90/TF2lmzt-2zI/AAAAAAAAAQk/IIqqU1EmvVk/s1600/Civil+Serv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340768"/>
            <a:ext cx="1797146" cy="1182737"/>
          </a:xfrm>
          <a:prstGeom prst="rect">
            <a:avLst/>
          </a:prstGeom>
          <a:noFill/>
        </p:spPr>
      </p:pic>
      <p:pic>
        <p:nvPicPr>
          <p:cNvPr id="1028" name="Picture 4" descr="http://ih0.redbubble.net/work.3910846.3.flat,550x550,075,f.corporate-executives-at-confernce-ta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564904"/>
            <a:ext cx="1782365" cy="1328673"/>
          </a:xfrm>
          <a:prstGeom prst="rect">
            <a:avLst/>
          </a:prstGeom>
          <a:noFill/>
        </p:spPr>
      </p:pic>
      <p:pic>
        <p:nvPicPr>
          <p:cNvPr id="1030" name="Picture 6" descr="http://www.hurights.or.jp/asia-pacific/no_22/image/colombomt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3933056"/>
            <a:ext cx="1808453" cy="1296144"/>
          </a:xfrm>
          <a:prstGeom prst="rect">
            <a:avLst/>
          </a:prstGeom>
          <a:noFill/>
        </p:spPr>
      </p:pic>
      <p:pic>
        <p:nvPicPr>
          <p:cNvPr id="1032" name="Picture 8" descr="http://www.cbc.ca/gfx/images/news/photos/2009/06/23/tech-090623-ubc-students-ghan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5229200"/>
            <a:ext cx="1818184" cy="12110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http://static.guim.co.uk/sys-images/Business/Pix/pictures/2008/05/23/oile4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16632"/>
            <a:ext cx="235426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l-NL" dirty="0" smtClean="0">
                <a:solidFill>
                  <a:schemeClr val="accent1">
                    <a:satMod val="150000"/>
                  </a:schemeClr>
                </a:solidFill>
              </a:rPr>
              <a:t>Beyond the Resource </a:t>
            </a:r>
            <a:r>
              <a:rPr lang="nl-NL" dirty="0" smtClean="0">
                <a:solidFill>
                  <a:srgbClr val="FFFF00"/>
                </a:solidFill>
              </a:rPr>
              <a:t>Curse</a:t>
            </a:r>
            <a:r>
              <a:rPr lang="nl-NL" dirty="0" smtClean="0">
                <a:solidFill>
                  <a:schemeClr val="accent1">
                    <a:satMod val="150000"/>
                  </a:schemeClr>
                </a:solidFill>
              </a:rPr>
              <a:t> </a:t>
            </a:r>
            <a:endParaRPr lang="nl-NL" dirty="0">
              <a:solidFill>
                <a:schemeClr val="accent1">
                  <a:satMod val="150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567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Week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Week 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Week</a:t>
                      </a:r>
                      <a:r>
                        <a:rPr lang="nl-NL" baseline="0" dirty="0" smtClean="0"/>
                        <a:t>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Week 4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New and old actors: the new “great game”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/>
                        <a:t>New producing countries:</a:t>
                      </a:r>
                      <a:r>
                        <a:rPr lang="nl-NL" baseline="0" dirty="0" smtClean="0"/>
                        <a:t> the scramble for Africa</a:t>
                      </a:r>
                    </a:p>
                    <a:p>
                      <a:endParaRPr lang="nl-NL" baseline="0" dirty="0" smtClean="0"/>
                    </a:p>
                    <a:p>
                      <a:r>
                        <a:rPr lang="nl-NL" baseline="0" dirty="0" smtClean="0"/>
                        <a:t>World climate discussion </a:t>
                      </a:r>
                    </a:p>
                    <a:p>
                      <a:endParaRPr lang="nl-NL" baseline="0" dirty="0" smtClean="0"/>
                    </a:p>
                    <a:p>
                      <a:r>
                        <a:rPr lang="nl-NL" baseline="0" dirty="0" smtClean="0"/>
                        <a:t>World conjuncture</a:t>
                      </a:r>
                      <a:endParaRPr lang="nl-N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Mechanisms of the Resource Curse, links with conflict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/>
                        <a:t>Country examples</a:t>
                      </a:r>
                    </a:p>
                    <a:p>
                      <a:r>
                        <a:rPr lang="nl-NL" dirty="0" smtClean="0"/>
                        <a:t>Resource examples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/>
                        <a:t>Academic discussion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/>
                        <a:t>Different types of natural resources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/>
                        <a:t>Different societal constellations </a:t>
                      </a:r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Mechanisms to counter the resource</a:t>
                      </a:r>
                      <a:r>
                        <a:rPr lang="nl-NL" baseline="0" dirty="0" smtClean="0"/>
                        <a:t> curse</a:t>
                      </a:r>
                    </a:p>
                    <a:p>
                      <a:endParaRPr lang="nl-NL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nl-NL" baseline="0" dirty="0" smtClean="0"/>
                        <a:t>within producing countries</a:t>
                      </a:r>
                    </a:p>
                    <a:p>
                      <a:pPr>
                        <a:buFontTx/>
                        <a:buChar char="-"/>
                      </a:pPr>
                      <a:endParaRPr lang="nl-NL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nl-NL" baseline="0" dirty="0" smtClean="0"/>
                        <a:t> governance frameworks</a:t>
                      </a:r>
                    </a:p>
                    <a:p>
                      <a:pPr>
                        <a:buFontTx/>
                        <a:buChar char="-"/>
                      </a:pPr>
                      <a:endParaRPr lang="nl-NL" baseline="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nl-NL" baseline="0" dirty="0" smtClean="0"/>
                        <a:t> changing power relations</a:t>
                      </a:r>
                    </a:p>
                    <a:p>
                      <a:pPr>
                        <a:buFontTx/>
                        <a:buChar char="-"/>
                      </a:pPr>
                      <a:endParaRPr lang="nl-NL" baseline="0" dirty="0" smtClean="0"/>
                    </a:p>
                    <a:p>
                      <a:pPr>
                        <a:buFontTx/>
                        <a:buChar char="-"/>
                      </a:pP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International mechanisms to address the resource curse</a:t>
                      </a:r>
                    </a:p>
                    <a:p>
                      <a:endParaRPr lang="nl-NL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nl-NL" dirty="0" smtClean="0"/>
                        <a:t>National legislation in consuming countries</a:t>
                      </a:r>
                    </a:p>
                    <a:p>
                      <a:pPr>
                        <a:buFontTx/>
                        <a:buNone/>
                      </a:pPr>
                      <a:endParaRPr lang="nl-NL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nl-NL" dirty="0" smtClean="0"/>
                        <a:t> International sanctions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/>
                        <a:t>- Multi-Stakeholder Networks</a:t>
                      </a:r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 descr="BCO1301"/>
          <p:cNvPicPr>
            <a:picLocks noChangeAspect="1" noChangeArrowheads="1"/>
          </p:cNvPicPr>
          <p:nvPr/>
        </p:nvPicPr>
        <p:blipFill>
          <a:blip r:embed="rId2" cstate="print">
            <a:lum bright="82000" contrast="3000"/>
          </a:blip>
          <a:srcRect/>
          <a:stretch>
            <a:fillRect/>
          </a:stretch>
        </p:blipFill>
        <p:spPr bwMode="auto">
          <a:xfrm>
            <a:off x="395536" y="188640"/>
            <a:ext cx="8062204" cy="604867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Who will finance the programme?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 smtClean="0"/>
              <a:t>On the basis of a comprehensive description of the planned programme, a broad range of institutions and companies will be asked to prepay for the participants from that organisations, with the guarantee for full re-imbursement if the programme is not offered before a given date. These pre-payments should cover the first version of the programme, which afterwards will have to finance itself from course fees. </a:t>
            </a:r>
          </a:p>
          <a:p>
            <a:r>
              <a:rPr lang="nl-NL" dirty="0" smtClean="0"/>
              <a:t>Participants can earn part of the fees back by substantial contributions to the further elaboration of the programme.  </a:t>
            </a:r>
            <a:endParaRPr lang="nl-N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New actors: Chinese barter contracts: raw materials for infrastructure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Angola (2004):  $ 2 billion</a:t>
            </a:r>
          </a:p>
          <a:p>
            <a:r>
              <a:rPr lang="nl-NL" dirty="0" smtClean="0"/>
              <a:t>Gabon (2006):   $ 3 billion</a:t>
            </a:r>
          </a:p>
          <a:p>
            <a:r>
              <a:rPr lang="nl-NL" dirty="0" smtClean="0"/>
              <a:t>DRC (2007):        $ 8 billion</a:t>
            </a:r>
          </a:p>
          <a:p>
            <a:r>
              <a:rPr lang="nl-NL" dirty="0" smtClean="0"/>
              <a:t>Guinea (since 2009):   $ 7 billion </a:t>
            </a:r>
          </a:p>
          <a:p>
            <a:r>
              <a:rPr lang="nl-NL" dirty="0" smtClean="0"/>
              <a:t>Zimbabwe (since 2009)  $ 8 billion </a:t>
            </a:r>
          </a:p>
          <a:p>
            <a:endParaRPr lang="nl-NL" dirty="0" smtClean="0"/>
          </a:p>
          <a:p>
            <a:pPr lvl="6"/>
            <a:r>
              <a:rPr lang="nl-NL" dirty="0" smtClean="0"/>
              <a:t>Global Witness, China and Congo: Friends in Need, 2011, 11-12</a:t>
            </a:r>
            <a:endParaRPr lang="nl-N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554461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 smtClean="0"/>
              <a:t>Large scale                                                      land grabbing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132856"/>
            <a:ext cx="8229600" cy="4525963"/>
          </a:xfrm>
        </p:spPr>
        <p:txBody>
          <a:bodyPr/>
          <a:lstStyle/>
          <a:p>
            <a:r>
              <a:rPr lang="nl-NL" dirty="0" smtClean="0"/>
              <a:t>Example:  </a:t>
            </a:r>
            <a:r>
              <a:rPr lang="nl-NL" dirty="0" smtClean="0">
                <a:solidFill>
                  <a:srgbClr val="C00000"/>
                </a:solidFill>
              </a:rPr>
              <a:t>South Sudan</a:t>
            </a:r>
          </a:p>
          <a:p>
            <a:r>
              <a:rPr lang="nl-NL" dirty="0" smtClean="0"/>
              <a:t>At the top of African list for number of contracts</a:t>
            </a:r>
          </a:p>
          <a:p>
            <a:r>
              <a:rPr lang="nl-NL" dirty="0" smtClean="0"/>
              <a:t>Use of lack of regulation in transition period</a:t>
            </a:r>
          </a:p>
          <a:p>
            <a:r>
              <a:rPr lang="nl-NL" dirty="0" smtClean="0"/>
              <a:t>Some contracts cover 2 million ha. </a:t>
            </a:r>
          </a:p>
          <a:p>
            <a:r>
              <a:rPr lang="nl-NL" dirty="0" smtClean="0"/>
              <a:t>Purpose is often speculation, therefore little investment </a:t>
            </a:r>
            <a:endParaRPr lang="nl-NL" dirty="0"/>
          </a:p>
        </p:txBody>
      </p:sp>
      <p:pic>
        <p:nvPicPr>
          <p:cNvPr id="24578" name="Picture 2" descr="http://www.afronline.org/wp-content/uploads/2009/10/glez_LANDGRA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16632"/>
            <a:ext cx="3333750" cy="2714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570</Words>
  <Application>Microsoft Office PowerPoint</Application>
  <PresentationFormat>On-screen Show (4:3)</PresentationFormat>
  <Paragraphs>118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ESF inleiding  </vt:lpstr>
      <vt:lpstr>Opening</vt:lpstr>
      <vt:lpstr>Personal resource curse history</vt:lpstr>
      <vt:lpstr> </vt:lpstr>
      <vt:lpstr>New actors and contracts</vt:lpstr>
      <vt:lpstr>The programme</vt:lpstr>
      <vt:lpstr>Objectives of the workshop</vt:lpstr>
      <vt:lpstr>For whom is the online programme?</vt:lpstr>
      <vt:lpstr>Beyond the Resource Curse </vt:lpstr>
      <vt:lpstr>Who will finance the programme? </vt:lpstr>
      <vt:lpstr>New actors: Chinese barter contracts: raw materials for infrastructure</vt:lpstr>
      <vt:lpstr>Large scale                                                      land grabbing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ESF inleiding</dc:title>
  <dc:creator>Gerd</dc:creator>
  <cp:lastModifiedBy>Gerd</cp:lastModifiedBy>
  <cp:revision>27</cp:revision>
  <dcterms:created xsi:type="dcterms:W3CDTF">2011-10-31T10:15:53Z</dcterms:created>
  <dcterms:modified xsi:type="dcterms:W3CDTF">2011-10-31T17:38:07Z</dcterms:modified>
</cp:coreProperties>
</file>