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Default Extension="pptx" ContentType="application/vnd.openxmlformats-officedocument.presentationml.presentation"/>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handoutMasterIdLst>
    <p:handoutMasterId r:id="rId42"/>
  </p:handoutMasterIdLst>
  <p:sldIdLst>
    <p:sldId id="256" r:id="rId2"/>
    <p:sldId id="258" r:id="rId3"/>
    <p:sldId id="263" r:id="rId4"/>
    <p:sldId id="308" r:id="rId5"/>
    <p:sldId id="309" r:id="rId6"/>
    <p:sldId id="310" r:id="rId7"/>
    <p:sldId id="266" r:id="rId8"/>
    <p:sldId id="267" r:id="rId9"/>
    <p:sldId id="268" r:id="rId10"/>
    <p:sldId id="269" r:id="rId11"/>
    <p:sldId id="270" r:id="rId12"/>
    <p:sldId id="271" r:id="rId13"/>
    <p:sldId id="272" r:id="rId14"/>
    <p:sldId id="311" r:id="rId15"/>
    <p:sldId id="303" r:id="rId16"/>
    <p:sldId id="304" r:id="rId17"/>
    <p:sldId id="305" r:id="rId18"/>
    <p:sldId id="273" r:id="rId19"/>
    <p:sldId id="274" r:id="rId20"/>
    <p:sldId id="275" r:id="rId21"/>
    <p:sldId id="276" r:id="rId22"/>
    <p:sldId id="307" r:id="rId23"/>
    <p:sldId id="277" r:id="rId24"/>
    <p:sldId id="259" r:id="rId25"/>
    <p:sldId id="292" r:id="rId26"/>
    <p:sldId id="293" r:id="rId27"/>
    <p:sldId id="294" r:id="rId28"/>
    <p:sldId id="295" r:id="rId29"/>
    <p:sldId id="296" r:id="rId30"/>
    <p:sldId id="297" r:id="rId31"/>
    <p:sldId id="298" r:id="rId32"/>
    <p:sldId id="299" r:id="rId33"/>
    <p:sldId id="300" r:id="rId34"/>
    <p:sldId id="301" r:id="rId35"/>
    <p:sldId id="302" r:id="rId36"/>
    <p:sldId id="257" r:id="rId37"/>
    <p:sldId id="261" r:id="rId38"/>
    <p:sldId id="262" r:id="rId39"/>
    <p:sldId id="306" r:id="rId40"/>
  </p:sldIdLst>
  <p:sldSz cx="9144000" cy="6858000" type="screen4x3"/>
  <p:notesSz cx="7086600" cy="93726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5" d="100"/>
          <a:sy n="45" d="100"/>
        </p:scale>
        <p:origin x="-1236"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0225" cy="468313"/>
          </a:xfrm>
          <a:prstGeom prst="rect">
            <a:avLst/>
          </a:prstGeom>
        </p:spPr>
        <p:txBody>
          <a:bodyPr vert="horz" lIns="91440" tIns="45720" rIns="91440" bIns="45720" rtlCol="0"/>
          <a:lstStyle>
            <a:lvl1pPr algn="l">
              <a:defRPr sz="1200"/>
            </a:lvl1pPr>
          </a:lstStyle>
          <a:p>
            <a:endParaRPr lang="nl-NL"/>
          </a:p>
        </p:txBody>
      </p:sp>
      <p:sp>
        <p:nvSpPr>
          <p:cNvPr id="3" name="Date Placeholder 2"/>
          <p:cNvSpPr>
            <a:spLocks noGrp="1"/>
          </p:cNvSpPr>
          <p:nvPr>
            <p:ph type="dt" sz="quarter" idx="1"/>
          </p:nvPr>
        </p:nvSpPr>
        <p:spPr>
          <a:xfrm>
            <a:off x="4014788" y="0"/>
            <a:ext cx="3070225" cy="468313"/>
          </a:xfrm>
          <a:prstGeom prst="rect">
            <a:avLst/>
          </a:prstGeom>
        </p:spPr>
        <p:txBody>
          <a:bodyPr vert="horz" lIns="91440" tIns="45720" rIns="91440" bIns="45720" rtlCol="0"/>
          <a:lstStyle>
            <a:lvl1pPr algn="r">
              <a:defRPr sz="1200"/>
            </a:lvl1pPr>
          </a:lstStyle>
          <a:p>
            <a:fld id="{C2D9363F-F994-41C3-B127-42E1D1DA0463}" type="datetimeFigureOut">
              <a:rPr lang="nl-NL" smtClean="0"/>
              <a:pPr/>
              <a:t>12-1-2013</a:t>
            </a:fld>
            <a:endParaRPr lang="nl-NL"/>
          </a:p>
        </p:txBody>
      </p:sp>
      <p:sp>
        <p:nvSpPr>
          <p:cNvPr id="4" name="Footer Placeholder 3"/>
          <p:cNvSpPr>
            <a:spLocks noGrp="1"/>
          </p:cNvSpPr>
          <p:nvPr>
            <p:ph type="ftr" sz="quarter" idx="2"/>
          </p:nvPr>
        </p:nvSpPr>
        <p:spPr>
          <a:xfrm>
            <a:off x="0" y="8902700"/>
            <a:ext cx="3070225" cy="468313"/>
          </a:xfrm>
          <a:prstGeom prst="rect">
            <a:avLst/>
          </a:prstGeom>
        </p:spPr>
        <p:txBody>
          <a:bodyPr vert="horz" lIns="91440" tIns="45720" rIns="91440" bIns="45720" rtlCol="0" anchor="b"/>
          <a:lstStyle>
            <a:lvl1pPr algn="l">
              <a:defRPr sz="1200"/>
            </a:lvl1pPr>
          </a:lstStyle>
          <a:p>
            <a:endParaRPr lang="nl-NL"/>
          </a:p>
        </p:txBody>
      </p:sp>
      <p:sp>
        <p:nvSpPr>
          <p:cNvPr id="5" name="Slide Number Placeholder 4"/>
          <p:cNvSpPr>
            <a:spLocks noGrp="1"/>
          </p:cNvSpPr>
          <p:nvPr>
            <p:ph type="sldNum" sz="quarter" idx="3"/>
          </p:nvPr>
        </p:nvSpPr>
        <p:spPr>
          <a:xfrm>
            <a:off x="4014788" y="8902700"/>
            <a:ext cx="3070225" cy="468313"/>
          </a:xfrm>
          <a:prstGeom prst="rect">
            <a:avLst/>
          </a:prstGeom>
        </p:spPr>
        <p:txBody>
          <a:bodyPr vert="horz" lIns="91440" tIns="45720" rIns="91440" bIns="45720" rtlCol="0" anchor="b"/>
          <a:lstStyle>
            <a:lvl1pPr algn="r">
              <a:defRPr sz="1200"/>
            </a:lvl1pPr>
          </a:lstStyle>
          <a:p>
            <a:fld id="{CC8B946C-79E4-42DF-A186-88CD96FDCC52}" type="slidenum">
              <a:rPr lang="nl-NL" smtClean="0"/>
              <a:pPr/>
              <a:t>‹nr.›</a:t>
            </a:fld>
            <a:endParaRPr lang="nl-NL"/>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0860" cy="468630"/>
          </a:xfrm>
          <a:prstGeom prst="rect">
            <a:avLst/>
          </a:prstGeom>
        </p:spPr>
        <p:txBody>
          <a:bodyPr vert="horz" lIns="94046" tIns="47023" rIns="94046" bIns="47023" rtlCol="0"/>
          <a:lstStyle>
            <a:lvl1pPr algn="l">
              <a:defRPr sz="1200"/>
            </a:lvl1pPr>
          </a:lstStyle>
          <a:p>
            <a:endParaRPr lang="nl-NL"/>
          </a:p>
        </p:txBody>
      </p:sp>
      <p:sp>
        <p:nvSpPr>
          <p:cNvPr id="3" name="Date Placeholder 2"/>
          <p:cNvSpPr>
            <a:spLocks noGrp="1"/>
          </p:cNvSpPr>
          <p:nvPr>
            <p:ph type="dt" idx="1"/>
          </p:nvPr>
        </p:nvSpPr>
        <p:spPr>
          <a:xfrm>
            <a:off x="4014100" y="0"/>
            <a:ext cx="3070860" cy="468630"/>
          </a:xfrm>
          <a:prstGeom prst="rect">
            <a:avLst/>
          </a:prstGeom>
        </p:spPr>
        <p:txBody>
          <a:bodyPr vert="horz" lIns="94046" tIns="47023" rIns="94046" bIns="47023" rtlCol="0"/>
          <a:lstStyle>
            <a:lvl1pPr algn="r">
              <a:defRPr sz="1200"/>
            </a:lvl1pPr>
          </a:lstStyle>
          <a:p>
            <a:fld id="{614BA21F-4545-4D96-8C4A-7AA8A8F925C2}" type="datetimeFigureOut">
              <a:rPr lang="nl-NL" smtClean="0"/>
              <a:pPr/>
              <a:t>12-1-2013</a:t>
            </a:fld>
            <a:endParaRPr lang="nl-NL"/>
          </a:p>
        </p:txBody>
      </p:sp>
      <p:sp>
        <p:nvSpPr>
          <p:cNvPr id="4" name="Slide Image Placeholder 3"/>
          <p:cNvSpPr>
            <a:spLocks noGrp="1" noRot="1" noChangeAspect="1"/>
          </p:cNvSpPr>
          <p:nvPr>
            <p:ph type="sldImg" idx="2"/>
          </p:nvPr>
        </p:nvSpPr>
        <p:spPr>
          <a:xfrm>
            <a:off x="1200150" y="703263"/>
            <a:ext cx="4686300" cy="3514725"/>
          </a:xfrm>
          <a:prstGeom prst="rect">
            <a:avLst/>
          </a:prstGeom>
          <a:noFill/>
          <a:ln w="12700">
            <a:solidFill>
              <a:prstClr val="black"/>
            </a:solidFill>
          </a:ln>
        </p:spPr>
        <p:txBody>
          <a:bodyPr vert="horz" lIns="94046" tIns="47023" rIns="94046" bIns="47023" rtlCol="0" anchor="ctr"/>
          <a:lstStyle/>
          <a:p>
            <a:endParaRPr lang="nl-NL"/>
          </a:p>
        </p:txBody>
      </p:sp>
      <p:sp>
        <p:nvSpPr>
          <p:cNvPr id="5" name="Notes Placeholder 4"/>
          <p:cNvSpPr>
            <a:spLocks noGrp="1"/>
          </p:cNvSpPr>
          <p:nvPr>
            <p:ph type="body" sz="quarter" idx="3"/>
          </p:nvPr>
        </p:nvSpPr>
        <p:spPr>
          <a:xfrm>
            <a:off x="708660" y="4451985"/>
            <a:ext cx="5669280" cy="4217670"/>
          </a:xfrm>
          <a:prstGeom prst="rect">
            <a:avLst/>
          </a:prstGeom>
        </p:spPr>
        <p:txBody>
          <a:bodyPr vert="horz" lIns="94046" tIns="47023" rIns="94046" bIns="47023"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6" name="Footer Placeholder 5"/>
          <p:cNvSpPr>
            <a:spLocks noGrp="1"/>
          </p:cNvSpPr>
          <p:nvPr>
            <p:ph type="ftr" sz="quarter" idx="4"/>
          </p:nvPr>
        </p:nvSpPr>
        <p:spPr>
          <a:xfrm>
            <a:off x="0" y="8902343"/>
            <a:ext cx="3070860" cy="468630"/>
          </a:xfrm>
          <a:prstGeom prst="rect">
            <a:avLst/>
          </a:prstGeom>
        </p:spPr>
        <p:txBody>
          <a:bodyPr vert="horz" lIns="94046" tIns="47023" rIns="94046" bIns="47023" rtlCol="0" anchor="b"/>
          <a:lstStyle>
            <a:lvl1pPr algn="l">
              <a:defRPr sz="1200"/>
            </a:lvl1pPr>
          </a:lstStyle>
          <a:p>
            <a:endParaRPr lang="nl-NL"/>
          </a:p>
        </p:txBody>
      </p:sp>
      <p:sp>
        <p:nvSpPr>
          <p:cNvPr id="7" name="Slide Number Placeholder 6"/>
          <p:cNvSpPr>
            <a:spLocks noGrp="1"/>
          </p:cNvSpPr>
          <p:nvPr>
            <p:ph type="sldNum" sz="quarter" idx="5"/>
          </p:nvPr>
        </p:nvSpPr>
        <p:spPr>
          <a:xfrm>
            <a:off x="4014100" y="8902343"/>
            <a:ext cx="3070860" cy="468630"/>
          </a:xfrm>
          <a:prstGeom prst="rect">
            <a:avLst/>
          </a:prstGeom>
        </p:spPr>
        <p:txBody>
          <a:bodyPr vert="horz" lIns="94046" tIns="47023" rIns="94046" bIns="47023" rtlCol="0" anchor="b"/>
          <a:lstStyle>
            <a:lvl1pPr algn="r">
              <a:defRPr sz="1200"/>
            </a:lvl1pPr>
          </a:lstStyle>
          <a:p>
            <a:fld id="{A2F77065-F3FF-4BE7-A9FC-EAD65B313981}" type="slidenum">
              <a:rPr lang="nl-NL" smtClean="0"/>
              <a:pPr/>
              <a:t>‹nr.›</a:t>
            </a:fld>
            <a:endParaRPr lang="nl-NL"/>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p:spPr>
      </p:sp>
      <p:sp>
        <p:nvSpPr>
          <p:cNvPr id="6349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nl-NL" smtClean="0"/>
          </a:p>
        </p:txBody>
      </p:sp>
      <p:sp>
        <p:nvSpPr>
          <p:cNvPr id="63492" name="Slide Number Placeholder 3"/>
          <p:cNvSpPr txBox="1">
            <a:spLocks noGrp="1"/>
          </p:cNvSpPr>
          <p:nvPr/>
        </p:nvSpPr>
        <p:spPr bwMode="auto">
          <a:xfrm>
            <a:off x="4014100" y="8902343"/>
            <a:ext cx="3070860" cy="468630"/>
          </a:xfrm>
          <a:prstGeom prst="rect">
            <a:avLst/>
          </a:prstGeom>
          <a:noFill/>
          <a:ln w="9525">
            <a:noFill/>
            <a:miter lim="800000"/>
            <a:headEnd/>
            <a:tailEnd/>
          </a:ln>
        </p:spPr>
        <p:txBody>
          <a:bodyPr lIns="94046" tIns="47023" rIns="94046" bIns="47023" anchor="b"/>
          <a:lstStyle/>
          <a:p>
            <a:pPr algn="r"/>
            <a:fld id="{D4ADD5B3-55B3-436C-8CB4-0B75C6883278}" type="slidenum">
              <a:rPr lang="en-US" sz="1200">
                <a:latin typeface="Calibri" pitchFamily="34" charset="0"/>
              </a:rPr>
              <a:pPr algn="r"/>
              <a:t>25</a:t>
            </a:fld>
            <a:endParaRPr lang="en-US" sz="1200" dirty="0">
              <a:latin typeface="Calibri"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p:spPr>
      </p:sp>
      <p:sp>
        <p:nvSpPr>
          <p:cNvPr id="2662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nl-NL" smtClean="0"/>
          </a:p>
        </p:txBody>
      </p:sp>
      <p:sp>
        <p:nvSpPr>
          <p:cNvPr id="2662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B59DD31-E8C8-490D-A9E2-881FF510FE9B}" type="slidenum">
              <a:rPr lang="en-US"/>
              <a:pPr fontAlgn="base">
                <a:spcBef>
                  <a:spcPct val="0"/>
                </a:spcBef>
                <a:spcAft>
                  <a:spcPct val="0"/>
                </a:spcAft>
              </a:pPr>
              <a:t>26</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p:spPr>
      </p:sp>
      <p:sp>
        <p:nvSpPr>
          <p:cNvPr id="2765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nl-NL" smtClean="0"/>
          </a:p>
        </p:txBody>
      </p:sp>
      <p:sp>
        <p:nvSpPr>
          <p:cNvPr id="2765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E7E8C28-03F5-49E4-9577-7625777C4892}" type="slidenum">
              <a:rPr lang="en-US"/>
              <a:pPr fontAlgn="base">
                <a:spcBef>
                  <a:spcPct val="0"/>
                </a:spcBef>
                <a:spcAft>
                  <a:spcPct val="0"/>
                </a:spcAft>
              </a:pPr>
              <a:t>27</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p:spPr>
      </p:sp>
      <p:sp>
        <p:nvSpPr>
          <p:cNvPr id="3174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nl-NL" smtClean="0"/>
          </a:p>
        </p:txBody>
      </p:sp>
      <p:sp>
        <p:nvSpPr>
          <p:cNvPr id="3174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7192074-A64A-4802-8F92-BEBBC9E09A6F}" type="slidenum">
              <a:rPr lang="en-US"/>
              <a:pPr fontAlgn="base">
                <a:spcBef>
                  <a:spcPct val="0"/>
                </a:spcBef>
                <a:spcAft>
                  <a:spcPct val="0"/>
                </a:spcAft>
              </a:pPr>
              <a:t>28</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p:spPr>
      </p:sp>
      <p:sp>
        <p:nvSpPr>
          <p:cNvPr id="3277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nl-NL" smtClean="0"/>
          </a:p>
        </p:txBody>
      </p:sp>
      <p:sp>
        <p:nvSpPr>
          <p:cNvPr id="3277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DE09222-9125-48C8-9898-1990C62D93DE}" type="slidenum">
              <a:rPr lang="en-US"/>
              <a:pPr fontAlgn="base">
                <a:spcBef>
                  <a:spcPct val="0"/>
                </a:spcBef>
                <a:spcAft>
                  <a:spcPct val="0"/>
                </a:spcAft>
              </a:pPr>
              <a:t>29</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p:spPr>
      </p:sp>
      <p:sp>
        <p:nvSpPr>
          <p:cNvPr id="3379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nl-NL" smtClean="0"/>
          </a:p>
        </p:txBody>
      </p:sp>
      <p:sp>
        <p:nvSpPr>
          <p:cNvPr id="3379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838B3DF-A925-4297-95C7-EB5B1DF068BA}" type="slidenum">
              <a:rPr lang="en-US"/>
              <a:pPr fontAlgn="base">
                <a:spcBef>
                  <a:spcPct val="0"/>
                </a:spcBef>
                <a:spcAft>
                  <a:spcPct val="0"/>
                </a:spcAft>
              </a:pPr>
              <a:t>30</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p:spPr>
      </p:sp>
      <p:sp>
        <p:nvSpPr>
          <p:cNvPr id="3481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nl-NL" smtClean="0"/>
          </a:p>
        </p:txBody>
      </p:sp>
      <p:sp>
        <p:nvSpPr>
          <p:cNvPr id="3482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9375B5A-8E48-4278-AF45-2C769E8343CC}" type="slidenum">
              <a:rPr lang="en-US"/>
              <a:pPr fontAlgn="base">
                <a:spcBef>
                  <a:spcPct val="0"/>
                </a:spcBef>
                <a:spcAft>
                  <a:spcPct val="0"/>
                </a:spcAft>
              </a:pPr>
              <a:t>31</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p:spPr>
      </p:sp>
      <p:sp>
        <p:nvSpPr>
          <p:cNvPr id="3584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nl-NL" smtClean="0"/>
          </a:p>
        </p:txBody>
      </p:sp>
      <p:sp>
        <p:nvSpPr>
          <p:cNvPr id="3584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C3E4326-CD38-402F-9AC2-676A0221F049}" type="slidenum">
              <a:rPr lang="en-US"/>
              <a:pPr fontAlgn="base">
                <a:spcBef>
                  <a:spcPct val="0"/>
                </a:spcBef>
                <a:spcAft>
                  <a:spcPct val="0"/>
                </a:spcAft>
              </a:pPr>
              <a:t>32</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p:spPr>
      </p:sp>
      <p:sp>
        <p:nvSpPr>
          <p:cNvPr id="3686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nl-NL" smtClean="0"/>
          </a:p>
        </p:txBody>
      </p:sp>
      <p:sp>
        <p:nvSpPr>
          <p:cNvPr id="3686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E38BCB5-0FA8-4A41-BF59-A87F0C02A027}" type="slidenum">
              <a:rPr lang="en-US"/>
              <a:pPr fontAlgn="base">
                <a:spcBef>
                  <a:spcPct val="0"/>
                </a:spcBef>
                <a:spcAft>
                  <a:spcPct val="0"/>
                </a:spcAft>
              </a:pPr>
              <a:t>33</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TextEdit="1"/>
          </p:cNvSpPr>
          <p:nvPr>
            <p:ph type="sldImg"/>
          </p:nvPr>
        </p:nvSpPr>
        <p:spPr bwMode="auto">
          <a:noFill/>
          <a:ln>
            <a:solidFill>
              <a:srgbClr val="000000"/>
            </a:solidFill>
            <a:miter lim="800000"/>
            <a:headEnd/>
            <a:tailEnd/>
          </a:ln>
        </p:spPr>
      </p:sp>
      <p:sp>
        <p:nvSpPr>
          <p:cNvPr id="60419" name="Rectangle 3"/>
          <p:cNvSpPr>
            <a:spLocks noGrp="1"/>
          </p:cNvSpPr>
          <p:nvPr>
            <p:ph type="body" idx="1"/>
          </p:nvPr>
        </p:nvSpPr>
        <p:spPr bwMode="auto">
          <a:noFill/>
        </p:spPr>
        <p:txBody>
          <a:bodyPr wrap="square" numCol="1" anchor="t" anchorCtr="0" compatLnSpc="1">
            <a:prstTxWarp prst="textNoShape">
              <a:avLst/>
            </a:prstTxWarp>
          </a:bodyPr>
          <a:lstStyle/>
          <a:p>
            <a:endParaRPr lang="nl-NL"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Rot="1" noChangeAspect="1" noTextEdit="1"/>
          </p:cNvSpPr>
          <p:nvPr>
            <p:ph type="sldImg"/>
          </p:nvPr>
        </p:nvSpPr>
        <p:spPr bwMode="auto">
          <a:noFill/>
          <a:ln>
            <a:solidFill>
              <a:srgbClr val="000000"/>
            </a:solidFill>
            <a:miter lim="800000"/>
            <a:headEnd/>
            <a:tailEnd/>
          </a:ln>
        </p:spPr>
      </p:sp>
      <p:sp>
        <p:nvSpPr>
          <p:cNvPr id="61443" name="Rectangle 3"/>
          <p:cNvSpPr>
            <a:spLocks noGrp="1"/>
          </p:cNvSpPr>
          <p:nvPr>
            <p:ph type="body" idx="1"/>
          </p:nvPr>
        </p:nvSpPr>
        <p:spPr bwMode="auto">
          <a:noFill/>
        </p:spPr>
        <p:txBody>
          <a:bodyPr wrap="square" numCol="1" anchor="t" anchorCtr="0" compatLnSpc="1">
            <a:prstTxWarp prst="textNoShape">
              <a:avLst/>
            </a:prstTxWarp>
          </a:bodyPr>
          <a:lstStyle/>
          <a:p>
            <a:endParaRPr lang="nl-NL"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NL"/>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NL"/>
          </a:p>
        </p:txBody>
      </p:sp>
      <p:sp>
        <p:nvSpPr>
          <p:cNvPr id="4" name="Date Placeholder 3"/>
          <p:cNvSpPr>
            <a:spLocks noGrp="1"/>
          </p:cNvSpPr>
          <p:nvPr>
            <p:ph type="dt" sz="half" idx="10"/>
          </p:nvPr>
        </p:nvSpPr>
        <p:spPr/>
        <p:txBody>
          <a:bodyPr/>
          <a:lstStyle/>
          <a:p>
            <a:fld id="{DF1C7843-3CC5-4577-AE42-18B60F5C10F6}" type="datetimeFigureOut">
              <a:rPr lang="nl-NL" smtClean="0"/>
              <a:pPr/>
              <a:t>12-1-2013</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8C872FD1-36D4-42EA-B2C3-BE1DB7553DF0}" type="slidenum">
              <a:rPr lang="nl-NL" smtClean="0"/>
              <a:pPr/>
              <a:t>‹nr.›</a:t>
            </a:fld>
            <a:endParaRPr lang="nl-N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NL"/>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4" name="Date Placeholder 3"/>
          <p:cNvSpPr>
            <a:spLocks noGrp="1"/>
          </p:cNvSpPr>
          <p:nvPr>
            <p:ph type="dt" sz="half" idx="10"/>
          </p:nvPr>
        </p:nvSpPr>
        <p:spPr/>
        <p:txBody>
          <a:bodyPr/>
          <a:lstStyle/>
          <a:p>
            <a:fld id="{DF1C7843-3CC5-4577-AE42-18B60F5C10F6}" type="datetimeFigureOut">
              <a:rPr lang="nl-NL" smtClean="0"/>
              <a:pPr/>
              <a:t>12-1-2013</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8C872FD1-36D4-42EA-B2C3-BE1DB7553DF0}" type="slidenum">
              <a:rPr lang="nl-NL" smtClean="0"/>
              <a:pPr/>
              <a:t>‹nr.›</a:t>
            </a:fld>
            <a:endParaRPr lang="nl-N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NL"/>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F1C7843-3CC5-4577-AE42-18B60F5C10F6}" type="datetimeFigureOut">
              <a:rPr lang="nl-NL" smtClean="0"/>
              <a:pPr/>
              <a:t>12-1-2013</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8C872FD1-36D4-42EA-B2C3-BE1DB7553DF0}" type="slidenum">
              <a:rPr lang="nl-NL" smtClean="0"/>
              <a:pPr/>
              <a:t>‹nr.›</a:t>
            </a:fld>
            <a:endParaRPr lang="nl-N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NL"/>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5" name="Date Placeholder 4"/>
          <p:cNvSpPr>
            <a:spLocks noGrp="1"/>
          </p:cNvSpPr>
          <p:nvPr>
            <p:ph type="dt" sz="half" idx="10"/>
          </p:nvPr>
        </p:nvSpPr>
        <p:spPr/>
        <p:txBody>
          <a:bodyPr/>
          <a:lstStyle/>
          <a:p>
            <a:fld id="{DF1C7843-3CC5-4577-AE42-18B60F5C10F6}" type="datetimeFigureOut">
              <a:rPr lang="nl-NL" smtClean="0"/>
              <a:pPr/>
              <a:t>12-1-2013</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8C872FD1-36D4-42EA-B2C3-BE1DB7553DF0}" type="slidenum">
              <a:rPr lang="nl-NL" smtClean="0"/>
              <a:pPr/>
              <a:t>‹nr.›</a:t>
            </a:fld>
            <a:endParaRPr lang="nl-N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NL"/>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7" name="Date Placeholder 6"/>
          <p:cNvSpPr>
            <a:spLocks noGrp="1"/>
          </p:cNvSpPr>
          <p:nvPr>
            <p:ph type="dt" sz="half" idx="10"/>
          </p:nvPr>
        </p:nvSpPr>
        <p:spPr/>
        <p:txBody>
          <a:bodyPr/>
          <a:lstStyle/>
          <a:p>
            <a:fld id="{DF1C7843-3CC5-4577-AE42-18B60F5C10F6}" type="datetimeFigureOut">
              <a:rPr lang="nl-NL" smtClean="0"/>
              <a:pPr/>
              <a:t>12-1-2013</a:t>
            </a:fld>
            <a:endParaRPr lang="nl-NL"/>
          </a:p>
        </p:txBody>
      </p:sp>
      <p:sp>
        <p:nvSpPr>
          <p:cNvPr id="8" name="Footer Placeholder 7"/>
          <p:cNvSpPr>
            <a:spLocks noGrp="1"/>
          </p:cNvSpPr>
          <p:nvPr>
            <p:ph type="ftr" sz="quarter" idx="11"/>
          </p:nvPr>
        </p:nvSpPr>
        <p:spPr/>
        <p:txBody>
          <a:bodyPr/>
          <a:lstStyle/>
          <a:p>
            <a:endParaRPr lang="nl-NL"/>
          </a:p>
        </p:txBody>
      </p:sp>
      <p:sp>
        <p:nvSpPr>
          <p:cNvPr id="9" name="Slide Number Placeholder 8"/>
          <p:cNvSpPr>
            <a:spLocks noGrp="1"/>
          </p:cNvSpPr>
          <p:nvPr>
            <p:ph type="sldNum" sz="quarter" idx="12"/>
          </p:nvPr>
        </p:nvSpPr>
        <p:spPr/>
        <p:txBody>
          <a:bodyPr/>
          <a:lstStyle/>
          <a:p>
            <a:fld id="{8C872FD1-36D4-42EA-B2C3-BE1DB7553DF0}" type="slidenum">
              <a:rPr lang="nl-NL" smtClean="0"/>
              <a:pPr/>
              <a:t>‹nr.›</a:t>
            </a:fld>
            <a:endParaRPr lang="nl-N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NL"/>
          </a:p>
        </p:txBody>
      </p:sp>
      <p:sp>
        <p:nvSpPr>
          <p:cNvPr id="3" name="Date Placeholder 2"/>
          <p:cNvSpPr>
            <a:spLocks noGrp="1"/>
          </p:cNvSpPr>
          <p:nvPr>
            <p:ph type="dt" sz="half" idx="10"/>
          </p:nvPr>
        </p:nvSpPr>
        <p:spPr/>
        <p:txBody>
          <a:bodyPr/>
          <a:lstStyle/>
          <a:p>
            <a:fld id="{DF1C7843-3CC5-4577-AE42-18B60F5C10F6}" type="datetimeFigureOut">
              <a:rPr lang="nl-NL" smtClean="0"/>
              <a:pPr/>
              <a:t>12-1-2013</a:t>
            </a:fld>
            <a:endParaRPr lang="nl-NL"/>
          </a:p>
        </p:txBody>
      </p:sp>
      <p:sp>
        <p:nvSpPr>
          <p:cNvPr id="4" name="Footer Placeholder 3"/>
          <p:cNvSpPr>
            <a:spLocks noGrp="1"/>
          </p:cNvSpPr>
          <p:nvPr>
            <p:ph type="ftr" sz="quarter" idx="11"/>
          </p:nvPr>
        </p:nvSpPr>
        <p:spPr/>
        <p:txBody>
          <a:bodyPr/>
          <a:lstStyle/>
          <a:p>
            <a:endParaRPr lang="nl-NL"/>
          </a:p>
        </p:txBody>
      </p:sp>
      <p:sp>
        <p:nvSpPr>
          <p:cNvPr id="5" name="Slide Number Placeholder 4"/>
          <p:cNvSpPr>
            <a:spLocks noGrp="1"/>
          </p:cNvSpPr>
          <p:nvPr>
            <p:ph type="sldNum" sz="quarter" idx="12"/>
          </p:nvPr>
        </p:nvSpPr>
        <p:spPr/>
        <p:txBody>
          <a:bodyPr/>
          <a:lstStyle/>
          <a:p>
            <a:fld id="{8C872FD1-36D4-42EA-B2C3-BE1DB7553DF0}" type="slidenum">
              <a:rPr lang="nl-NL" smtClean="0"/>
              <a:pPr/>
              <a:t>‹nr.›</a:t>
            </a:fld>
            <a:endParaRPr lang="nl-N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1C7843-3CC5-4577-AE42-18B60F5C10F6}" type="datetimeFigureOut">
              <a:rPr lang="nl-NL" smtClean="0"/>
              <a:pPr/>
              <a:t>12-1-2013</a:t>
            </a:fld>
            <a:endParaRPr lang="nl-NL"/>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8C872FD1-36D4-42EA-B2C3-BE1DB7553DF0}" type="slidenum">
              <a:rPr lang="nl-NL" smtClean="0"/>
              <a:pPr/>
              <a:t>‹nr.›</a:t>
            </a:fld>
            <a:endParaRPr lang="nl-N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NL"/>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F1C7843-3CC5-4577-AE42-18B60F5C10F6}" type="datetimeFigureOut">
              <a:rPr lang="nl-NL" smtClean="0"/>
              <a:pPr/>
              <a:t>12-1-2013</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8C872FD1-36D4-42EA-B2C3-BE1DB7553DF0}" type="slidenum">
              <a:rPr lang="nl-NL" smtClean="0"/>
              <a:pPr/>
              <a:t>‹nr.›</a:t>
            </a:fld>
            <a:endParaRPr lang="nl-N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NL"/>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F1C7843-3CC5-4577-AE42-18B60F5C10F6}" type="datetimeFigureOut">
              <a:rPr lang="nl-NL" smtClean="0"/>
              <a:pPr/>
              <a:t>12-1-2013</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8C872FD1-36D4-42EA-B2C3-BE1DB7553DF0}" type="slidenum">
              <a:rPr lang="nl-NL" smtClean="0"/>
              <a:pPr/>
              <a:t>‹nr.›</a:t>
            </a:fld>
            <a:endParaRPr lang="nl-N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NL"/>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4" name="Date Placeholder 3"/>
          <p:cNvSpPr>
            <a:spLocks noGrp="1"/>
          </p:cNvSpPr>
          <p:nvPr>
            <p:ph type="dt" sz="half" idx="10"/>
          </p:nvPr>
        </p:nvSpPr>
        <p:spPr/>
        <p:txBody>
          <a:bodyPr/>
          <a:lstStyle/>
          <a:p>
            <a:fld id="{DF1C7843-3CC5-4577-AE42-18B60F5C10F6}" type="datetimeFigureOut">
              <a:rPr lang="nl-NL" smtClean="0"/>
              <a:pPr/>
              <a:t>12-1-2013</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8C872FD1-36D4-42EA-B2C3-BE1DB7553DF0}" type="slidenum">
              <a:rPr lang="nl-NL" smtClean="0"/>
              <a:pPr/>
              <a:t>‹nr.›</a:t>
            </a:fld>
            <a:endParaRPr lang="nl-N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NL"/>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4" name="Date Placeholder 3"/>
          <p:cNvSpPr>
            <a:spLocks noGrp="1"/>
          </p:cNvSpPr>
          <p:nvPr>
            <p:ph type="dt" sz="half" idx="10"/>
          </p:nvPr>
        </p:nvSpPr>
        <p:spPr/>
        <p:txBody>
          <a:bodyPr/>
          <a:lstStyle/>
          <a:p>
            <a:fld id="{DF1C7843-3CC5-4577-AE42-18B60F5C10F6}" type="datetimeFigureOut">
              <a:rPr lang="nl-NL" smtClean="0"/>
              <a:pPr/>
              <a:t>12-1-2013</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8C872FD1-36D4-42EA-B2C3-BE1DB7553DF0}" type="slidenum">
              <a:rPr lang="nl-NL" smtClean="0"/>
              <a:pPr/>
              <a:t>‹nr.›</a:t>
            </a:fld>
            <a:endParaRPr lang="nl-N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NL"/>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1C7843-3CC5-4577-AE42-18B60F5C10F6}" type="datetimeFigureOut">
              <a:rPr lang="nl-NL" smtClean="0"/>
              <a:pPr/>
              <a:t>12-1-2013</a:t>
            </a:fld>
            <a:endParaRPr lang="nl-NL"/>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872FD1-36D4-42EA-B2C3-BE1DB7553DF0}" type="slidenum">
              <a:rPr lang="nl-NL" smtClean="0"/>
              <a:pPr/>
              <a:t>‹nr.›</a:t>
            </a:fld>
            <a:endParaRPr lang="nl-NL"/>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image" Target="../media/image4.wmf"/><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package" Target="../embeddings/Microsoft_Office_PowerPoint-presentatie1.pptx"/><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www.revenuewatch.org/sites/default/files/Revenuedistribution-Spanish.pdf" TargetMode="External"/><Relationship Id="rId7" Type="http://schemas.openxmlformats.org/officeDocument/2006/relationships/hyperlink" Target="http://www.revenuewatch.org/sites/default/files/SubnationalresourcecurseresearchDRAFT.pdf" TargetMode="External"/><Relationship Id="rId2" Type="http://schemas.openxmlformats.org/officeDocument/2006/relationships/hyperlink" Target="http://www.revenuewatch.org/system/files/private_62" TargetMode="External"/><Relationship Id="rId1" Type="http://schemas.openxmlformats.org/officeDocument/2006/relationships/slideLayout" Target="../slideLayouts/slideLayout2.xml"/><Relationship Id="rId6" Type="http://schemas.openxmlformats.org/officeDocument/2006/relationships/hyperlink" Target="http://www.revenuewatch.org/sites/default/files/SubnationalresourcecurseliteratureDRAFT.pdf" TargetMode="External"/><Relationship Id="rId5" Type="http://schemas.openxmlformats.org/officeDocument/2006/relationships/hyperlink" Target="http://www.revenuewatch.org/sites/default/files/MonitoringSocialExpendituresDRAFT.pdf" TargetMode="External"/><Relationship Id="rId4" Type="http://schemas.openxmlformats.org/officeDocument/2006/relationships/hyperlink" Target="http://www.revenuewatch.org/sites/default/files/SubnationalLocalContentDRAFT.pdf"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http://www.internationalbudget.org/"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Day 3</a:t>
            </a:r>
            <a:endParaRPr lang="nl-NL" dirty="0"/>
          </a:p>
        </p:txBody>
      </p:sp>
      <p:sp>
        <p:nvSpPr>
          <p:cNvPr id="3" name="Subtitle 2"/>
          <p:cNvSpPr>
            <a:spLocks noGrp="1"/>
          </p:cNvSpPr>
          <p:nvPr>
            <p:ph type="subTitle" idx="1"/>
          </p:nvPr>
        </p:nvSpPr>
        <p:spPr>
          <a:xfrm>
            <a:off x="1331640" y="4365104"/>
            <a:ext cx="6400800" cy="1752600"/>
          </a:xfrm>
        </p:spPr>
        <p:txBody>
          <a:bodyPr/>
          <a:lstStyle/>
          <a:p>
            <a:r>
              <a:rPr lang="en-US" dirty="0" smtClean="0"/>
              <a:t>16 January 2013</a:t>
            </a:r>
            <a:endParaRPr lang="nl-NL" dirty="0"/>
          </a:p>
        </p:txBody>
      </p:sp>
      <p:pic>
        <p:nvPicPr>
          <p:cNvPr id="4097" name="Picture 1"/>
          <p:cNvPicPr>
            <a:picLocks noChangeAspect="1" noChangeArrowheads="1"/>
          </p:cNvPicPr>
          <p:nvPr/>
        </p:nvPicPr>
        <p:blipFill>
          <a:blip r:embed="rId2" cstate="print"/>
          <a:srcRect t="6605"/>
          <a:stretch>
            <a:fillRect/>
          </a:stretch>
        </p:blipFill>
        <p:spPr bwMode="auto">
          <a:xfrm>
            <a:off x="827584" y="332656"/>
            <a:ext cx="7603388" cy="4189284"/>
          </a:xfrm>
          <a:prstGeom prst="rect">
            <a:avLst/>
          </a:prstGeom>
          <a:noFill/>
          <a:ln w="9525">
            <a:noFill/>
            <a:miter lim="800000"/>
            <a:headEnd/>
            <a:tailEnd/>
          </a:ln>
        </p:spPr>
      </p:pic>
      <p:sp>
        <p:nvSpPr>
          <p:cNvPr id="5" name="TextBox 4"/>
          <p:cNvSpPr txBox="1"/>
          <p:nvPr/>
        </p:nvSpPr>
        <p:spPr>
          <a:xfrm>
            <a:off x="1907704" y="2924944"/>
            <a:ext cx="5472608" cy="707886"/>
          </a:xfrm>
          <a:prstGeom prst="rect">
            <a:avLst/>
          </a:prstGeom>
          <a:solidFill>
            <a:schemeClr val="bg1"/>
          </a:solidFill>
        </p:spPr>
        <p:txBody>
          <a:bodyPr wrap="square" rtlCol="0">
            <a:spAutoFit/>
          </a:bodyPr>
          <a:lstStyle/>
          <a:p>
            <a:r>
              <a:rPr lang="en-US" dirty="0" smtClean="0"/>
              <a:t>  </a:t>
            </a:r>
            <a:r>
              <a:rPr lang="en-US" sz="4000" dirty="0" smtClean="0"/>
              <a:t>WHAT CAN BE DONE ?</a:t>
            </a:r>
            <a:endParaRPr lang="nl-NL" sz="4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Day 3: What can be done?</a:t>
            </a:r>
            <a:endParaRPr lang="nl-NL" dirty="0"/>
          </a:p>
        </p:txBody>
      </p:sp>
      <p:sp>
        <p:nvSpPr>
          <p:cNvPr id="3" name="Content Placeholder 2"/>
          <p:cNvSpPr>
            <a:spLocks noGrp="1"/>
          </p:cNvSpPr>
          <p:nvPr>
            <p:ph idx="1"/>
          </p:nvPr>
        </p:nvSpPr>
        <p:spPr/>
        <p:txBody>
          <a:bodyPr/>
          <a:lstStyle/>
          <a:p>
            <a:r>
              <a:rPr lang="en-US" dirty="0" smtClean="0"/>
              <a:t>Recap of Day 2</a:t>
            </a:r>
          </a:p>
          <a:p>
            <a:r>
              <a:rPr lang="en-US" dirty="0" smtClean="0"/>
              <a:t>Assignments</a:t>
            </a:r>
          </a:p>
          <a:p>
            <a:r>
              <a:rPr lang="en-US" dirty="0" smtClean="0"/>
              <a:t>Changing properties of oil revenues</a:t>
            </a:r>
          </a:p>
          <a:p>
            <a:r>
              <a:rPr lang="en-US" dirty="0" smtClean="0"/>
              <a:t>Example:  </a:t>
            </a:r>
            <a:r>
              <a:rPr lang="en-US" smtClean="0"/>
              <a:t>Chad project </a:t>
            </a:r>
            <a:endParaRPr lang="nl-NL"/>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kind of measures would YOU take? </a:t>
            </a:r>
            <a:endParaRPr lang="nl-NL" dirty="0"/>
          </a:p>
        </p:txBody>
      </p:sp>
      <p:pic>
        <p:nvPicPr>
          <p:cNvPr id="2050" name="Picture 2" descr="http://img1.moneycontrol.com/news_image_files/policy-190.jpg"/>
          <p:cNvPicPr>
            <a:picLocks noChangeAspect="1" noChangeArrowheads="1"/>
          </p:cNvPicPr>
          <p:nvPr/>
        </p:nvPicPr>
        <p:blipFill>
          <a:blip r:embed="rId2" cstate="print"/>
          <a:srcRect/>
          <a:stretch>
            <a:fillRect/>
          </a:stretch>
        </p:blipFill>
        <p:spPr bwMode="auto">
          <a:xfrm>
            <a:off x="2699792" y="2060848"/>
            <a:ext cx="4176464" cy="4176466"/>
          </a:xfrm>
          <a:prstGeom prst="rect">
            <a:avLst/>
          </a:prstGeom>
          <a:noFill/>
        </p:spPr>
      </p:pic>
      <p:sp>
        <p:nvSpPr>
          <p:cNvPr id="5" name="TextBox 4"/>
          <p:cNvSpPr txBox="1"/>
          <p:nvPr/>
        </p:nvSpPr>
        <p:spPr>
          <a:xfrm rot="19150069">
            <a:off x="2159597" y="4183596"/>
            <a:ext cx="1273268" cy="1200329"/>
          </a:xfrm>
          <a:prstGeom prst="rect">
            <a:avLst/>
          </a:prstGeom>
          <a:noFill/>
          <a:ln>
            <a:noFill/>
          </a:ln>
        </p:spPr>
        <p:txBody>
          <a:bodyPr wrap="square" rtlCol="0">
            <a:spAutoFit/>
          </a:bodyPr>
          <a:lstStyle/>
          <a:p>
            <a:r>
              <a:rPr lang="en-US" sz="7200" dirty="0" smtClean="0"/>
              <a:t>Y</a:t>
            </a:r>
            <a:endParaRPr lang="nl-NL" sz="7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teodorin obiang yacht"/>
          <p:cNvPicPr>
            <a:picLocks noChangeAspect="1" noChangeArrowheads="1"/>
          </p:cNvPicPr>
          <p:nvPr/>
        </p:nvPicPr>
        <p:blipFill>
          <a:blip r:embed="rId2" cstate="print"/>
          <a:srcRect/>
          <a:stretch>
            <a:fillRect/>
          </a:stretch>
        </p:blipFill>
        <p:spPr bwMode="auto">
          <a:xfrm>
            <a:off x="179512" y="980728"/>
            <a:ext cx="8711643" cy="4896544"/>
          </a:xfrm>
          <a:prstGeom prst="rect">
            <a:avLst/>
          </a:prstGeom>
          <a:noFill/>
        </p:spPr>
      </p:pic>
      <p:sp>
        <p:nvSpPr>
          <p:cNvPr id="5" name="TextBox 4"/>
          <p:cNvSpPr txBox="1"/>
          <p:nvPr/>
        </p:nvSpPr>
        <p:spPr>
          <a:xfrm>
            <a:off x="2051720" y="3501008"/>
            <a:ext cx="5472608" cy="984885"/>
          </a:xfrm>
          <a:prstGeom prst="rect">
            <a:avLst/>
          </a:prstGeom>
          <a:noFill/>
        </p:spPr>
        <p:txBody>
          <a:bodyPr wrap="square" rtlCol="0">
            <a:spAutoFit/>
          </a:bodyPr>
          <a:lstStyle/>
          <a:p>
            <a:r>
              <a:rPr lang="nl-NL" dirty="0" smtClean="0">
                <a:solidFill>
                  <a:schemeClr val="bg1"/>
                </a:solidFill>
              </a:rPr>
              <a:t>The other side of </a:t>
            </a:r>
          </a:p>
          <a:p>
            <a:pPr algn="ctr"/>
            <a:r>
              <a:rPr lang="nl-NL" sz="4000" dirty="0" smtClean="0">
                <a:solidFill>
                  <a:schemeClr val="bg1"/>
                </a:solidFill>
              </a:rPr>
              <a:t>THE CURSE</a:t>
            </a:r>
            <a:endParaRPr lang="nl-NL" sz="4000" dirty="0">
              <a:solidFill>
                <a:schemeClr val="bg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Teodorín Obiang</a:t>
            </a:r>
            <a:endParaRPr lang="nl-NL" dirty="0"/>
          </a:p>
        </p:txBody>
      </p:sp>
      <p:sp>
        <p:nvSpPr>
          <p:cNvPr id="3" name="Content Placeholder 2"/>
          <p:cNvSpPr>
            <a:spLocks noGrp="1"/>
          </p:cNvSpPr>
          <p:nvPr>
            <p:ph idx="1"/>
          </p:nvPr>
        </p:nvSpPr>
        <p:spPr/>
        <p:txBody>
          <a:bodyPr>
            <a:normAutofit fontScale="85000" lnSpcReduction="10000"/>
          </a:bodyPr>
          <a:lstStyle/>
          <a:p>
            <a:r>
              <a:rPr lang="nl-NL" dirty="0" smtClean="0"/>
              <a:t>Son of Equatorial Guinea’s dictator Teodoro Obiang who came to power in 1979 by a military coup</a:t>
            </a:r>
          </a:p>
          <a:p>
            <a:r>
              <a:rPr lang="nl-NL" dirty="0" smtClean="0"/>
              <a:t>Minister of Agriculture, earning $ 6,799 a month</a:t>
            </a:r>
          </a:p>
          <a:p>
            <a:r>
              <a:rPr lang="nl-NL" dirty="0" smtClean="0"/>
              <a:t>Commissioned plans to build a superyacht costing $ 380 million, nearly three times what the country spends on health and education each year</a:t>
            </a:r>
          </a:p>
          <a:p>
            <a:r>
              <a:rPr lang="nl-NL" dirty="0" smtClean="0"/>
              <a:t>Stated that public officials in his country are allowed to partner with foreign companies bidding for government contracts and said this means “a Cabinet member ends up with a sizable part of the contract price in his bank account”</a:t>
            </a:r>
            <a:endParaRPr lang="nl-NL"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Should people like Teodorín Obiang</a:t>
            </a:r>
            <a:endParaRPr lang="nl-NL" dirty="0"/>
          </a:p>
        </p:txBody>
      </p:sp>
      <p:sp>
        <p:nvSpPr>
          <p:cNvPr id="4" name="Text Placeholder 3"/>
          <p:cNvSpPr>
            <a:spLocks noGrp="1"/>
          </p:cNvSpPr>
          <p:nvPr>
            <p:ph type="body" idx="1"/>
          </p:nvPr>
        </p:nvSpPr>
        <p:spPr>
          <a:xfrm>
            <a:off x="395536" y="1556792"/>
            <a:ext cx="4040188" cy="639762"/>
          </a:xfrm>
        </p:spPr>
        <p:txBody>
          <a:bodyPr>
            <a:normAutofit fontScale="92500" lnSpcReduction="20000"/>
          </a:bodyPr>
          <a:lstStyle/>
          <a:p>
            <a:r>
              <a:rPr lang="nl-NL" dirty="0" smtClean="0"/>
              <a:t>... </a:t>
            </a:r>
            <a:r>
              <a:rPr lang="nl-NL" dirty="0"/>
              <a:t>r</a:t>
            </a:r>
            <a:r>
              <a:rPr lang="nl-NL" dirty="0" smtClean="0"/>
              <a:t>eceive a warm welcome as wealthy customers, or.....</a:t>
            </a:r>
            <a:endParaRPr lang="nl-NL" dirty="0"/>
          </a:p>
        </p:txBody>
      </p:sp>
      <p:sp>
        <p:nvSpPr>
          <p:cNvPr id="6" name="Text Placeholder 5"/>
          <p:cNvSpPr>
            <a:spLocks noGrp="1"/>
          </p:cNvSpPr>
          <p:nvPr>
            <p:ph type="body" sz="quarter" idx="3"/>
          </p:nvPr>
        </p:nvSpPr>
        <p:spPr>
          <a:xfrm>
            <a:off x="4644008" y="1268760"/>
            <a:ext cx="4041775" cy="1029791"/>
          </a:xfrm>
        </p:spPr>
        <p:txBody>
          <a:bodyPr>
            <a:normAutofit/>
          </a:bodyPr>
          <a:lstStyle/>
          <a:p>
            <a:r>
              <a:rPr lang="nl-NL" dirty="0" smtClean="0"/>
              <a:t>. .. </a:t>
            </a:r>
            <a:r>
              <a:rPr lang="nl-NL" dirty="0"/>
              <a:t>b</a:t>
            </a:r>
            <a:r>
              <a:rPr lang="nl-NL" dirty="0" smtClean="0"/>
              <a:t>e denied access to your country? </a:t>
            </a:r>
            <a:endParaRPr lang="nl-NL" dirty="0"/>
          </a:p>
        </p:txBody>
      </p:sp>
      <p:pic>
        <p:nvPicPr>
          <p:cNvPr id="18434" name="Picture 2"/>
          <p:cNvPicPr>
            <a:picLocks noGrp="1" noChangeAspect="1" noChangeArrowheads="1"/>
          </p:cNvPicPr>
          <p:nvPr>
            <p:ph sz="quarter" idx="4"/>
          </p:nvPr>
        </p:nvPicPr>
        <p:blipFill>
          <a:blip r:embed="rId2" cstate="print"/>
          <a:srcRect/>
          <a:stretch>
            <a:fillRect/>
          </a:stretch>
        </p:blipFill>
        <p:spPr bwMode="auto">
          <a:xfrm>
            <a:off x="4572000" y="3356992"/>
            <a:ext cx="4041775" cy="2749979"/>
          </a:xfrm>
          <a:prstGeom prst="rect">
            <a:avLst/>
          </a:prstGeom>
          <a:noFill/>
          <a:ln w="9525">
            <a:noFill/>
            <a:miter lim="800000"/>
            <a:headEnd/>
            <a:tailEnd/>
          </a:ln>
          <a:effectLst/>
        </p:spPr>
      </p:pic>
      <p:pic>
        <p:nvPicPr>
          <p:cNvPr id="9" name="Picture 2"/>
          <p:cNvPicPr>
            <a:picLocks noGrp="1" noChangeAspect="1" noChangeArrowheads="1"/>
          </p:cNvPicPr>
          <p:nvPr>
            <p:ph sz="half" idx="2"/>
          </p:nvPr>
        </p:nvPicPr>
        <p:blipFill>
          <a:blip r:embed="rId3" cstate="print"/>
          <a:srcRect/>
          <a:stretch>
            <a:fillRect/>
          </a:stretch>
        </p:blipFill>
        <p:spPr bwMode="auto">
          <a:xfrm>
            <a:off x="395536" y="3068960"/>
            <a:ext cx="4040188" cy="2989894"/>
          </a:xfrm>
          <a:prstGeom prst="rect">
            <a:avLst/>
          </a:prstGeom>
          <a:noFill/>
          <a:ln w="9525">
            <a:noFill/>
            <a:miter lim="800000"/>
            <a:headEnd/>
            <a:tailEnd/>
          </a:ln>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a:hlinkClick r:id="" action="ppaction://ole?verb=0"/>
          </p:cNvPr>
          <p:cNvGraphicFramePr>
            <a:graphicFrameLocks noChangeAspect="1"/>
          </p:cNvGraphicFramePr>
          <p:nvPr/>
        </p:nvGraphicFramePr>
        <p:xfrm>
          <a:off x="467544" y="2420888"/>
          <a:ext cx="3364533" cy="2523108"/>
        </p:xfrm>
        <a:graphic>
          <a:graphicData uri="http://schemas.openxmlformats.org/presentationml/2006/ole">
            <p:oleObj spid="_x0000_s1026" name="Presentation" r:id="rId3" imgW="4570465" imgH="3427468" progId="PowerPoint.Show.12">
              <p:embed/>
            </p:oleObj>
          </a:graphicData>
        </a:graphic>
      </p:graphicFrame>
      <p:sp>
        <p:nvSpPr>
          <p:cNvPr id="5" name="Title 4"/>
          <p:cNvSpPr>
            <a:spLocks noGrp="1"/>
          </p:cNvSpPr>
          <p:nvPr>
            <p:ph type="title"/>
          </p:nvPr>
        </p:nvSpPr>
        <p:spPr/>
        <p:txBody>
          <a:bodyPr>
            <a:normAutofit fontScale="90000"/>
          </a:bodyPr>
          <a:lstStyle/>
          <a:p>
            <a:r>
              <a:rPr lang="nl-NL" dirty="0" smtClean="0"/>
              <a:t>Changing properties of oil revenues</a:t>
            </a:r>
            <a:endParaRPr lang="nl-NL" dirty="0"/>
          </a:p>
        </p:txBody>
      </p:sp>
      <p:sp>
        <p:nvSpPr>
          <p:cNvPr id="6" name="Content Placeholder 5"/>
          <p:cNvSpPr>
            <a:spLocks noGrp="1"/>
          </p:cNvSpPr>
          <p:nvPr>
            <p:ph idx="1"/>
          </p:nvPr>
        </p:nvSpPr>
        <p:spPr>
          <a:xfrm>
            <a:off x="3851920" y="2708920"/>
            <a:ext cx="4762872" cy="4525963"/>
          </a:xfrm>
        </p:spPr>
        <p:txBody>
          <a:bodyPr/>
          <a:lstStyle/>
          <a:p>
            <a:pPr marL="514350" indent="-514350">
              <a:buFont typeface="+mj-lt"/>
              <a:buAutoNum type="arabicPeriod"/>
            </a:pPr>
            <a:r>
              <a:rPr lang="nl-NL" dirty="0" smtClean="0"/>
              <a:t>Limit the size</a:t>
            </a:r>
          </a:p>
          <a:p>
            <a:pPr marL="514350" indent="-514350">
              <a:buFont typeface="+mj-lt"/>
              <a:buAutoNum type="arabicPeriod"/>
            </a:pPr>
            <a:r>
              <a:rPr lang="nl-NL" dirty="0" smtClean="0"/>
              <a:t>Alter the source</a:t>
            </a:r>
          </a:p>
          <a:p>
            <a:pPr marL="514350" indent="-514350">
              <a:buFont typeface="+mj-lt"/>
              <a:buAutoNum type="arabicPeriod"/>
            </a:pPr>
            <a:r>
              <a:rPr lang="nl-NL" dirty="0" smtClean="0"/>
              <a:t>Make them more stable</a:t>
            </a:r>
          </a:p>
          <a:p>
            <a:pPr marL="514350" indent="-514350">
              <a:buFont typeface="+mj-lt"/>
              <a:buAutoNum type="arabicPeriod"/>
            </a:pPr>
            <a:r>
              <a:rPr lang="nl-NL" dirty="0" smtClean="0"/>
              <a:t>Make them transparent</a:t>
            </a:r>
          </a:p>
          <a:p>
            <a:pPr marL="514350" indent="-514350">
              <a:buFont typeface="+mj-lt"/>
              <a:buAutoNum type="arabicPeriod"/>
            </a:pPr>
            <a:endParaRPr lang="nl-NL" dirty="0" smtClean="0"/>
          </a:p>
          <a:p>
            <a:pPr marL="514350" indent="-514350">
              <a:buNone/>
            </a:pPr>
            <a:r>
              <a:rPr lang="nl-NL" sz="1200" dirty="0" smtClean="0"/>
              <a:t>(Cf. M.L.Ross 2012, 234) </a:t>
            </a:r>
            <a:endParaRPr lang="nl-NL"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1. Limit the size</a:t>
            </a:r>
            <a:endParaRPr lang="nl-NL" dirty="0"/>
          </a:p>
        </p:txBody>
      </p:sp>
      <p:sp>
        <p:nvSpPr>
          <p:cNvPr id="3" name="Content Placeholder 2"/>
          <p:cNvSpPr>
            <a:spLocks noGrp="1"/>
          </p:cNvSpPr>
          <p:nvPr>
            <p:ph idx="1"/>
          </p:nvPr>
        </p:nvSpPr>
        <p:spPr/>
        <p:txBody>
          <a:bodyPr/>
          <a:lstStyle/>
          <a:p>
            <a:pPr marL="514350" indent="-514350">
              <a:buFont typeface="+mj-lt"/>
              <a:buAutoNum type="alphaLcParenR"/>
            </a:pPr>
            <a:r>
              <a:rPr lang="nl-NL" dirty="0" smtClean="0"/>
              <a:t>Leave the oil in the ground (for later)</a:t>
            </a:r>
          </a:p>
          <a:p>
            <a:pPr marL="514350" indent="-514350">
              <a:buFont typeface="+mj-lt"/>
              <a:buAutoNum type="alphaLcParenR"/>
            </a:pPr>
            <a:r>
              <a:rPr lang="nl-NL" dirty="0" smtClean="0"/>
              <a:t>Barter contracts</a:t>
            </a:r>
          </a:p>
          <a:p>
            <a:pPr marL="514350" indent="-514350">
              <a:buFont typeface="+mj-lt"/>
              <a:buAutoNum type="alphaLcParenR"/>
            </a:pPr>
            <a:r>
              <a:rPr lang="nl-NL" dirty="0" smtClean="0"/>
              <a:t>Direct distribution to citizens</a:t>
            </a:r>
          </a:p>
          <a:p>
            <a:pPr marL="514350" indent="-514350">
              <a:buFont typeface="+mj-lt"/>
              <a:buAutoNum type="alphaLcParenR"/>
            </a:pPr>
            <a:r>
              <a:rPr lang="nl-NL" dirty="0" smtClean="0"/>
              <a:t>Transfer to regional &amp; local government</a:t>
            </a:r>
            <a:endParaRPr lang="nl-NL"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a) Leave oil in the ground? </a:t>
            </a:r>
            <a:endParaRPr lang="nl-NL" dirty="0"/>
          </a:p>
        </p:txBody>
      </p:sp>
      <p:sp>
        <p:nvSpPr>
          <p:cNvPr id="3" name="Content Placeholder 2"/>
          <p:cNvSpPr>
            <a:spLocks noGrp="1"/>
          </p:cNvSpPr>
          <p:nvPr>
            <p:ph idx="1"/>
          </p:nvPr>
        </p:nvSpPr>
        <p:spPr/>
        <p:txBody>
          <a:bodyPr/>
          <a:lstStyle/>
          <a:p>
            <a:pPr>
              <a:buNone/>
            </a:pPr>
            <a:r>
              <a:rPr lang="nl-NL" dirty="0" smtClean="0"/>
              <a:t>“Irony of oil wealth”:</a:t>
            </a:r>
          </a:p>
          <a:p>
            <a:pPr>
              <a:buNone/>
            </a:pPr>
            <a:endParaRPr lang="nl-NL" dirty="0" smtClean="0"/>
          </a:p>
          <a:p>
            <a:pPr>
              <a:buNone/>
            </a:pPr>
            <a:r>
              <a:rPr lang="nl-NL" dirty="0" smtClean="0"/>
              <a:t>... The greater a country’s need for aditional income – because it is poor and has a weak economy – the more likely its oil wealth will be misused and squandered.   </a:t>
            </a:r>
            <a:r>
              <a:rPr lang="nl-NL" sz="1200" dirty="0" smtClean="0"/>
              <a:t>(M.L.Ross 2012, 236) </a:t>
            </a:r>
            <a:endParaRPr lang="nl-NL"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b) Barter contracts</a:t>
            </a:r>
            <a:endParaRPr lang="nl-NL" dirty="0"/>
          </a:p>
        </p:txBody>
      </p:sp>
      <p:sp>
        <p:nvSpPr>
          <p:cNvPr id="3" name="Content Placeholder 2"/>
          <p:cNvSpPr>
            <a:spLocks noGrp="1"/>
          </p:cNvSpPr>
          <p:nvPr>
            <p:ph idx="1"/>
          </p:nvPr>
        </p:nvSpPr>
        <p:spPr/>
        <p:txBody>
          <a:bodyPr>
            <a:normAutofit fontScale="92500" lnSpcReduction="10000"/>
          </a:bodyPr>
          <a:lstStyle/>
          <a:p>
            <a:pPr>
              <a:buNone/>
            </a:pPr>
            <a:r>
              <a:rPr lang="nl-NL" sz="3600" b="1" dirty="0" smtClean="0">
                <a:solidFill>
                  <a:srgbClr val="FF0000"/>
                </a:solidFill>
              </a:rPr>
              <a:t>+</a:t>
            </a:r>
            <a:endParaRPr lang="nl-NL" sz="4200" b="1" dirty="0" smtClean="0">
              <a:solidFill>
                <a:srgbClr val="FF0000"/>
              </a:solidFill>
            </a:endParaRPr>
          </a:p>
          <a:p>
            <a:r>
              <a:rPr lang="nl-NL" dirty="0" smtClean="0"/>
              <a:t>May reduce transaction costs</a:t>
            </a:r>
          </a:p>
          <a:p>
            <a:r>
              <a:rPr lang="nl-NL" dirty="0" smtClean="0"/>
              <a:t>Good for low-capacity                                  governments</a:t>
            </a:r>
          </a:p>
          <a:p>
            <a:pPr>
              <a:buNone/>
            </a:pPr>
            <a:r>
              <a:rPr lang="nl-NL" b="1" dirty="0" smtClean="0">
                <a:solidFill>
                  <a:srgbClr val="FF0000"/>
                </a:solidFill>
              </a:rPr>
              <a:t>-</a:t>
            </a:r>
          </a:p>
          <a:p>
            <a:r>
              <a:rPr lang="nl-NL" dirty="0" smtClean="0"/>
              <a:t>Tied to one supplier</a:t>
            </a:r>
          </a:p>
          <a:p>
            <a:r>
              <a:rPr lang="nl-NL" dirty="0" smtClean="0"/>
              <a:t>Process of “bundling”</a:t>
            </a:r>
          </a:p>
          <a:p>
            <a:r>
              <a:rPr lang="nl-NL" dirty="0" smtClean="0"/>
              <a:t>Little transparency</a:t>
            </a:r>
          </a:p>
          <a:p>
            <a:r>
              <a:rPr lang="nl-NL" dirty="0" smtClean="0"/>
              <a:t>Unimpresive historical record</a:t>
            </a:r>
          </a:p>
          <a:p>
            <a:endParaRPr lang="nl-NL" dirty="0"/>
          </a:p>
        </p:txBody>
      </p:sp>
      <p:pic>
        <p:nvPicPr>
          <p:cNvPr id="2050" name="Picture 2" descr="http://www.dreamstime.com/bartering-goods-thumb19699917.jpg"/>
          <p:cNvPicPr>
            <a:picLocks noChangeAspect="1" noChangeArrowheads="1"/>
          </p:cNvPicPr>
          <p:nvPr/>
        </p:nvPicPr>
        <p:blipFill>
          <a:blip r:embed="rId2" cstate="print"/>
          <a:srcRect/>
          <a:stretch>
            <a:fillRect/>
          </a:stretch>
        </p:blipFill>
        <p:spPr bwMode="auto">
          <a:xfrm>
            <a:off x="5868144" y="1628800"/>
            <a:ext cx="3028950" cy="4286250"/>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c) Distribution to citizens</a:t>
            </a:r>
            <a:endParaRPr lang="nl-NL" dirty="0"/>
          </a:p>
        </p:txBody>
      </p:sp>
      <p:sp>
        <p:nvSpPr>
          <p:cNvPr id="3" name="Content Placeholder 2"/>
          <p:cNvSpPr>
            <a:spLocks noGrp="1"/>
          </p:cNvSpPr>
          <p:nvPr>
            <p:ph idx="1"/>
          </p:nvPr>
        </p:nvSpPr>
        <p:spPr/>
        <p:txBody>
          <a:bodyPr/>
          <a:lstStyle/>
          <a:p>
            <a:r>
              <a:rPr lang="nl-NL" dirty="0" smtClean="0"/>
              <a:t>Might give citizens an incentive to monitor government, but</a:t>
            </a:r>
          </a:p>
          <a:p>
            <a:r>
              <a:rPr lang="nl-NL" dirty="0" smtClean="0"/>
              <a:t>Would probably lead only to more consumption and little saving</a:t>
            </a:r>
          </a:p>
          <a:p>
            <a:r>
              <a:rPr lang="nl-NL" dirty="0" smtClean="0"/>
              <a:t>Much might get lost in the process of distribution</a:t>
            </a:r>
            <a:endParaRPr lang="nl-NL"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d) Transfer to local government</a:t>
            </a:r>
            <a:endParaRPr lang="nl-NL" dirty="0"/>
          </a:p>
        </p:txBody>
      </p:sp>
      <p:sp>
        <p:nvSpPr>
          <p:cNvPr id="3" name="Content Placeholder 2"/>
          <p:cNvSpPr>
            <a:spLocks noGrp="1"/>
          </p:cNvSpPr>
          <p:nvPr>
            <p:ph idx="1"/>
          </p:nvPr>
        </p:nvSpPr>
        <p:spPr/>
        <p:txBody>
          <a:bodyPr/>
          <a:lstStyle/>
          <a:p>
            <a:r>
              <a:rPr lang="nl-NL" dirty="0" smtClean="0"/>
              <a:t>Local governments should be entitled to funds that compensate for social and environmental costs , but</a:t>
            </a:r>
          </a:p>
          <a:p>
            <a:pPr>
              <a:buNone/>
            </a:pPr>
            <a:endParaRPr lang="nl-NL" dirty="0" smtClean="0"/>
          </a:p>
          <a:p>
            <a:r>
              <a:rPr lang="nl-NL" dirty="0" smtClean="0"/>
              <a:t>Might just “multiply” the curse</a:t>
            </a:r>
          </a:p>
          <a:p>
            <a:r>
              <a:rPr lang="nl-NL" dirty="0" smtClean="0"/>
              <a:t>Local government often less capable</a:t>
            </a:r>
          </a:p>
          <a:p>
            <a:r>
              <a:rPr lang="nl-NL" dirty="0" smtClean="0"/>
              <a:t>Same antidemocratic effects as at national level</a:t>
            </a:r>
          </a:p>
          <a:p>
            <a:endParaRPr lang="nl-NL"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d) Transfer to Local government (2)</a:t>
            </a:r>
            <a:endParaRPr lang="nl-NL" dirty="0"/>
          </a:p>
        </p:txBody>
      </p:sp>
      <p:sp>
        <p:nvSpPr>
          <p:cNvPr id="3" name="Content Placeholder 2"/>
          <p:cNvSpPr>
            <a:spLocks noGrp="1"/>
          </p:cNvSpPr>
          <p:nvPr>
            <p:ph idx="1"/>
          </p:nvPr>
        </p:nvSpPr>
        <p:spPr/>
        <p:txBody>
          <a:bodyPr>
            <a:normAutofit fontScale="92500" lnSpcReduction="20000"/>
          </a:bodyPr>
          <a:lstStyle/>
          <a:p>
            <a:r>
              <a:rPr lang="nl-NL" dirty="0" smtClean="0"/>
              <a:t>“Policy makers can devise revenue systems that tamp down fluctuations in the volatility of subnational revenues; </a:t>
            </a:r>
          </a:p>
          <a:p>
            <a:r>
              <a:rPr lang="nl-NL" dirty="0" smtClean="0"/>
              <a:t>insist that local governments use any oil revenues to complement, not substitute for, their existing tax base; </a:t>
            </a:r>
          </a:p>
          <a:p>
            <a:r>
              <a:rPr lang="nl-NL" dirty="0" smtClean="0"/>
              <a:t>make sure that new revenues are paired with expenditure responsabilities linked to the provision of public goods; </a:t>
            </a:r>
          </a:p>
          <a:p>
            <a:r>
              <a:rPr lang="nl-NL" dirty="0" smtClean="0"/>
              <a:t>and stipulate that all shared revenue must be fully transparent and regularly audited.” </a:t>
            </a:r>
            <a:r>
              <a:rPr lang="nl-NL" sz="1200" dirty="0" smtClean="0"/>
              <a:t>(M.L.Ross 2012, 240)</a:t>
            </a:r>
            <a:endParaRPr lang="nl-NL"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67544" y="1196752"/>
            <a:ext cx="8229600" cy="1143000"/>
          </a:xfrm>
        </p:spPr>
        <p:txBody>
          <a:bodyPr>
            <a:normAutofit fontScale="90000"/>
          </a:bodyPr>
          <a:lstStyle/>
          <a:p>
            <a:r>
              <a:rPr lang="nl-NL" dirty="0" smtClean="0"/>
              <a:t>How would you divide export incomes between central authorities and the producing region?</a:t>
            </a:r>
            <a:endParaRPr lang="nl-NL" dirty="0"/>
          </a:p>
        </p:txBody>
      </p:sp>
      <p:pic>
        <p:nvPicPr>
          <p:cNvPr id="32770" name="Picture 2"/>
          <p:cNvPicPr>
            <a:picLocks noChangeAspect="1" noChangeArrowheads="1"/>
          </p:cNvPicPr>
          <p:nvPr/>
        </p:nvPicPr>
        <p:blipFill>
          <a:blip r:embed="rId2" cstate="print"/>
          <a:srcRect/>
          <a:stretch>
            <a:fillRect/>
          </a:stretch>
        </p:blipFill>
        <p:spPr bwMode="auto">
          <a:xfrm>
            <a:off x="2339752" y="2636912"/>
            <a:ext cx="4248472" cy="3886307"/>
          </a:xfrm>
          <a:prstGeom prst="rect">
            <a:avLst/>
          </a:prstGeom>
          <a:noFill/>
          <a:ln w="9525">
            <a:noFill/>
            <a:miter lim="800000"/>
            <a:headEnd/>
            <a:tailEnd/>
          </a:ln>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Capacity building</a:t>
            </a:r>
            <a:endParaRPr lang="nl-NL" dirty="0"/>
          </a:p>
        </p:txBody>
      </p:sp>
      <p:sp>
        <p:nvSpPr>
          <p:cNvPr id="3" name="Content Placeholder 2"/>
          <p:cNvSpPr>
            <a:spLocks noGrp="1"/>
          </p:cNvSpPr>
          <p:nvPr>
            <p:ph idx="1"/>
          </p:nvPr>
        </p:nvSpPr>
        <p:spPr/>
        <p:txBody>
          <a:bodyPr>
            <a:normAutofit fontScale="77500" lnSpcReduction="20000"/>
          </a:bodyPr>
          <a:lstStyle/>
          <a:p>
            <a:r>
              <a:rPr lang="en-US" dirty="0" err="1" smtClean="0"/>
              <a:t>Subnational</a:t>
            </a:r>
            <a:r>
              <a:rPr lang="en-US" dirty="0" smtClean="0"/>
              <a:t> governments are receiving increasing resource revenues, are regulating and managing many different aspects of the extractive sector,  including land allocation questions, pollution, changes in the local economy, demands for services and guarantees of security and human rights, and are responsible for providing money for the most important social services to their citizens. Building capacity of </a:t>
            </a:r>
            <a:r>
              <a:rPr lang="en-US" dirty="0" err="1" smtClean="0"/>
              <a:t>subnational</a:t>
            </a:r>
            <a:r>
              <a:rPr lang="en-US" dirty="0" smtClean="0"/>
              <a:t> actors is key to improving governance of extractive industries.</a:t>
            </a:r>
          </a:p>
          <a:p>
            <a:r>
              <a:rPr lang="en-US" dirty="0" smtClean="0"/>
              <a:t>Revenue Watch Institute’s capacity building program works with local and national governments, civil society, journalists and companies to promote transparent, accountable and effective management of nonrenewable natural resources.</a:t>
            </a:r>
            <a:endParaRPr lang="nl-NL" dirty="0"/>
          </a:p>
        </p:txBody>
      </p:sp>
      <p:sp>
        <p:nvSpPr>
          <p:cNvPr id="4" name="TextBox 3"/>
          <p:cNvSpPr txBox="1"/>
          <p:nvPr/>
        </p:nvSpPr>
        <p:spPr>
          <a:xfrm>
            <a:off x="5076056" y="5949280"/>
            <a:ext cx="6552728" cy="276999"/>
          </a:xfrm>
          <a:prstGeom prst="rect">
            <a:avLst/>
          </a:prstGeom>
          <a:noFill/>
        </p:spPr>
        <p:txBody>
          <a:bodyPr wrap="square" rtlCol="0">
            <a:spAutoFit/>
          </a:bodyPr>
          <a:lstStyle/>
          <a:p>
            <a:r>
              <a:rPr lang="nl-NL" sz="1200" dirty="0" smtClean="0"/>
              <a:t>http://www.revenuewatch.org/issues/subnational</a:t>
            </a:r>
            <a:endParaRPr lang="nl-NL" sz="1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RWI: Six draft papers </a:t>
            </a:r>
            <a:endParaRPr lang="nl-NL" dirty="0"/>
          </a:p>
        </p:txBody>
      </p:sp>
      <p:sp>
        <p:nvSpPr>
          <p:cNvPr id="3" name="Content Placeholder 2"/>
          <p:cNvSpPr>
            <a:spLocks noGrp="1"/>
          </p:cNvSpPr>
          <p:nvPr>
            <p:ph idx="1"/>
          </p:nvPr>
        </p:nvSpPr>
        <p:spPr/>
        <p:txBody>
          <a:bodyPr>
            <a:normAutofit fontScale="85000" lnSpcReduction="20000"/>
          </a:bodyPr>
          <a:lstStyle/>
          <a:p>
            <a:pPr fontAlgn="base"/>
            <a:r>
              <a:rPr lang="nl-NL" b="1" dirty="0" smtClean="0">
                <a:hlinkClick r:id="rId2"/>
              </a:rPr>
              <a:t>Subnational Revenue Management</a:t>
            </a:r>
            <a:endParaRPr lang="nl-NL" dirty="0" smtClean="0"/>
          </a:p>
          <a:p>
            <a:pPr fontAlgn="base"/>
            <a:r>
              <a:rPr lang="nl-NL" b="1" dirty="0" smtClean="0">
                <a:hlinkClick r:id="rId3"/>
              </a:rPr>
              <a:t>La Distribución de la Renta de las Industrias Extractivas a los Gobiernos Subnacionales en América Latina</a:t>
            </a:r>
            <a:endParaRPr lang="nl-NL" dirty="0" smtClean="0"/>
          </a:p>
          <a:p>
            <a:pPr fontAlgn="base"/>
            <a:r>
              <a:rPr lang="nl-NL" b="1" dirty="0" smtClean="0">
                <a:hlinkClick r:id="rId4"/>
              </a:rPr>
              <a:t>Local Content in the Oil, Gas and Mining Sectors: Enhancing the Benefits at the Subnational Level</a:t>
            </a:r>
            <a:endParaRPr lang="nl-NL" dirty="0" smtClean="0"/>
          </a:p>
          <a:p>
            <a:pPr fontAlgn="base"/>
            <a:r>
              <a:rPr lang="nl-NL" b="1" dirty="0" smtClean="0">
                <a:hlinkClick r:id="rId5"/>
              </a:rPr>
              <a:t>Corporate Direct Social Expenditures: A Local Monitoring Guide for Civil Society Organizations</a:t>
            </a:r>
            <a:endParaRPr lang="nl-NL" dirty="0" smtClean="0"/>
          </a:p>
          <a:p>
            <a:pPr fontAlgn="base"/>
            <a:r>
              <a:rPr lang="nl-NL" b="1" dirty="0" smtClean="0">
                <a:hlinkClick r:id="rId6"/>
              </a:rPr>
              <a:t>The Subnational Resource Curse: Causes, Consequences and Prescriptions</a:t>
            </a:r>
            <a:endParaRPr lang="nl-NL" dirty="0" smtClean="0"/>
          </a:p>
          <a:p>
            <a:pPr fontAlgn="base"/>
            <a:r>
              <a:rPr lang="nl-NL" b="1" dirty="0" smtClean="0">
                <a:hlinkClick r:id="rId7"/>
              </a:rPr>
              <a:t>Local Level Resource Curse: The “Cholo Disease” in Peru</a:t>
            </a:r>
            <a:endParaRPr lang="nl-NL" dirty="0" smtClean="0"/>
          </a:p>
          <a:p>
            <a:endParaRPr lang="nl-NL" dirty="0"/>
          </a:p>
        </p:txBody>
      </p:sp>
      <p:sp>
        <p:nvSpPr>
          <p:cNvPr id="4" name="TextBox 3"/>
          <p:cNvSpPr txBox="1"/>
          <p:nvPr/>
        </p:nvSpPr>
        <p:spPr>
          <a:xfrm>
            <a:off x="1691680" y="6093296"/>
            <a:ext cx="6552728" cy="369332"/>
          </a:xfrm>
          <a:prstGeom prst="rect">
            <a:avLst/>
          </a:prstGeom>
          <a:noFill/>
        </p:spPr>
        <p:txBody>
          <a:bodyPr wrap="square" rtlCol="0">
            <a:spAutoFit/>
          </a:bodyPr>
          <a:lstStyle/>
          <a:p>
            <a:r>
              <a:rPr lang="nl-NL" dirty="0" smtClean="0"/>
              <a:t>http://www.revenuewatch.org/news/blog/subnational-draft-papers</a:t>
            </a:r>
            <a:endParaRPr lang="nl-NL"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RWI video’s</a:t>
            </a:r>
            <a:endParaRPr lang="nl-NL" dirty="0"/>
          </a:p>
        </p:txBody>
      </p:sp>
      <p:pic>
        <p:nvPicPr>
          <p:cNvPr id="18434" name="Picture 2"/>
          <p:cNvPicPr>
            <a:picLocks noChangeAspect="1" noChangeArrowheads="1"/>
          </p:cNvPicPr>
          <p:nvPr/>
        </p:nvPicPr>
        <p:blipFill>
          <a:blip r:embed="rId2" cstate="print"/>
          <a:srcRect/>
          <a:stretch>
            <a:fillRect/>
          </a:stretch>
        </p:blipFill>
        <p:spPr bwMode="auto">
          <a:xfrm>
            <a:off x="6444208" y="1268760"/>
            <a:ext cx="1685925" cy="4476750"/>
          </a:xfrm>
          <a:prstGeom prst="rect">
            <a:avLst/>
          </a:prstGeom>
          <a:noFill/>
          <a:ln w="9525">
            <a:noFill/>
            <a:miter lim="800000"/>
            <a:headEnd/>
            <a:tailEnd/>
          </a:ln>
        </p:spPr>
      </p:pic>
      <p:sp>
        <p:nvSpPr>
          <p:cNvPr id="5" name="TextBox 4"/>
          <p:cNvSpPr txBox="1"/>
          <p:nvPr/>
        </p:nvSpPr>
        <p:spPr>
          <a:xfrm>
            <a:off x="1763688" y="5877272"/>
            <a:ext cx="6264696" cy="369332"/>
          </a:xfrm>
          <a:prstGeom prst="rect">
            <a:avLst/>
          </a:prstGeom>
          <a:noFill/>
        </p:spPr>
        <p:txBody>
          <a:bodyPr wrap="square" rtlCol="0">
            <a:spAutoFit/>
          </a:bodyPr>
          <a:lstStyle/>
          <a:p>
            <a:r>
              <a:rPr lang="nl-NL" dirty="0" smtClean="0"/>
              <a:t>http://www.revenuewatch.org/issues/subnational/videos</a:t>
            </a:r>
            <a:endParaRPr lang="nl-NL" dirty="0"/>
          </a:p>
        </p:txBody>
      </p:sp>
      <p:pic>
        <p:nvPicPr>
          <p:cNvPr id="18435" name="Picture 3"/>
          <p:cNvPicPr>
            <a:picLocks noChangeAspect="1" noChangeArrowheads="1"/>
          </p:cNvPicPr>
          <p:nvPr/>
        </p:nvPicPr>
        <p:blipFill>
          <a:blip r:embed="rId3" cstate="print"/>
          <a:srcRect/>
          <a:stretch>
            <a:fillRect/>
          </a:stretch>
        </p:blipFill>
        <p:spPr bwMode="auto">
          <a:xfrm>
            <a:off x="0" y="2204864"/>
            <a:ext cx="6432715" cy="3646894"/>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2. Change the source</a:t>
            </a:r>
            <a:endParaRPr lang="nl-NL" dirty="0"/>
          </a:p>
        </p:txBody>
      </p:sp>
      <p:sp>
        <p:nvSpPr>
          <p:cNvPr id="3" name="Content Placeholder 2"/>
          <p:cNvSpPr>
            <a:spLocks noGrp="1"/>
          </p:cNvSpPr>
          <p:nvPr>
            <p:ph idx="1"/>
          </p:nvPr>
        </p:nvSpPr>
        <p:spPr/>
        <p:txBody>
          <a:bodyPr>
            <a:normAutofit fontScale="92500" lnSpcReduction="20000"/>
          </a:bodyPr>
          <a:lstStyle/>
          <a:p>
            <a:r>
              <a:rPr lang="en-US" dirty="0" smtClean="0"/>
              <a:t>“If state ownership is part of the disease, then privatization might seem like part of the cure.” It would replace nontax revenues with tax revenues from private-sector companies.</a:t>
            </a:r>
          </a:p>
          <a:p>
            <a:r>
              <a:rPr lang="en-US" dirty="0" smtClean="0"/>
              <a:t>A study of the five petroleum-rich states of the former Soviet Union finds that oil wealth only leads to weakened state institutions when government has a dominant role in the oil industry.</a:t>
            </a:r>
          </a:p>
          <a:p>
            <a:r>
              <a:rPr lang="en-US" dirty="0" smtClean="0"/>
              <a:t>“But some medicines are worse than the diseases that they are prescribed for.” </a:t>
            </a:r>
            <a:r>
              <a:rPr lang="en-US" sz="1200" dirty="0" smtClean="0"/>
              <a:t>(</a:t>
            </a:r>
            <a:r>
              <a:rPr lang="en-US" sz="1200" dirty="0" err="1" smtClean="0"/>
              <a:t>M.L.Ross</a:t>
            </a:r>
            <a:r>
              <a:rPr lang="en-US" sz="1200" dirty="0" smtClean="0"/>
              <a:t> 2012, 228)</a:t>
            </a:r>
            <a:endParaRPr lang="en-US" dirty="0" smtClean="0"/>
          </a:p>
          <a:p>
            <a:endParaRPr lang="nl-NL"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Privatisation? </a:t>
            </a:r>
            <a:endParaRPr lang="nl-NL" dirty="0"/>
          </a:p>
        </p:txBody>
      </p:sp>
      <p:sp>
        <p:nvSpPr>
          <p:cNvPr id="3" name="Content Placeholder 2"/>
          <p:cNvSpPr>
            <a:spLocks noGrp="1"/>
          </p:cNvSpPr>
          <p:nvPr>
            <p:ph idx="1"/>
          </p:nvPr>
        </p:nvSpPr>
        <p:spPr/>
        <p:txBody>
          <a:bodyPr>
            <a:normAutofit fontScale="92500"/>
          </a:bodyPr>
          <a:lstStyle/>
          <a:p>
            <a:r>
              <a:rPr lang="nl-NL" dirty="0" smtClean="0"/>
              <a:t>Size and financial sophistication of international oil companies makes them exceptionally tough for governments, especially in low-income countries, to tax and regulate”  </a:t>
            </a:r>
            <a:r>
              <a:rPr lang="nl-NL" sz="1200" dirty="0" smtClean="0"/>
              <a:t>(M.L.Ross 2012, 240)</a:t>
            </a:r>
          </a:p>
          <a:p>
            <a:r>
              <a:rPr lang="nl-NL" dirty="0" smtClean="0"/>
              <a:t>Privatisation in the oil sector might simply replace nontax revenues with levies, and therefore provide citizens with little direct information about the size of the government’s revenues. </a:t>
            </a:r>
            <a:r>
              <a:rPr lang="nl-NL" sz="1200" dirty="0" smtClean="0"/>
              <a:t>              (M.L.Ross 2012, 241)</a:t>
            </a:r>
            <a:endParaRPr lang="nl-NL"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3. Stabilizing Petroleum Revenues</a:t>
            </a:r>
            <a:endParaRPr lang="nl-NL" dirty="0"/>
          </a:p>
        </p:txBody>
      </p:sp>
      <p:sp>
        <p:nvSpPr>
          <p:cNvPr id="3" name="Content Placeholder 2"/>
          <p:cNvSpPr>
            <a:spLocks noGrp="1"/>
          </p:cNvSpPr>
          <p:nvPr>
            <p:ph idx="1"/>
          </p:nvPr>
        </p:nvSpPr>
        <p:spPr/>
        <p:txBody>
          <a:bodyPr>
            <a:normAutofit lnSpcReduction="10000"/>
          </a:bodyPr>
          <a:lstStyle/>
          <a:p>
            <a:r>
              <a:rPr lang="nl-NL" dirty="0" smtClean="0"/>
              <a:t>Stabilization Funds – “economically intelligent but politically inept” </a:t>
            </a:r>
            <a:r>
              <a:rPr lang="nl-NL" sz="1200" dirty="0" smtClean="0"/>
              <a:t>(M.L.Ross 2012, 242)</a:t>
            </a:r>
          </a:p>
          <a:p>
            <a:r>
              <a:rPr lang="nl-NL" dirty="0" smtClean="0"/>
              <a:t>Politicians typically find ways to siphon off the surplus, either by changing the rules, replacing the people who oversee the fund, or simply borrowing money against the savings. </a:t>
            </a:r>
          </a:p>
          <a:p>
            <a:r>
              <a:rPr lang="nl-NL" dirty="0" smtClean="0"/>
              <a:t>A better design would place the politically beneficial part first and make the politically painful part mandatory. </a:t>
            </a:r>
            <a:r>
              <a:rPr lang="nl-NL" sz="1200" dirty="0" smtClean="0"/>
              <a:t>(M.:.Ross 2012, 243) </a:t>
            </a:r>
            <a:endParaRPr lang="nl-NL" dirty="0" smtClean="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nl-NL" dirty="0" smtClean="0"/>
              <a:t>Foreign Loans (to stabilize revenues)</a:t>
            </a:r>
            <a:endParaRPr lang="nl-NL" dirty="0"/>
          </a:p>
        </p:txBody>
      </p:sp>
      <p:sp>
        <p:nvSpPr>
          <p:cNvPr id="3" name="Content Placeholder 2"/>
          <p:cNvSpPr>
            <a:spLocks noGrp="1"/>
          </p:cNvSpPr>
          <p:nvPr>
            <p:ph idx="1"/>
          </p:nvPr>
        </p:nvSpPr>
        <p:spPr/>
        <p:txBody>
          <a:bodyPr/>
          <a:lstStyle/>
          <a:p>
            <a:r>
              <a:rPr lang="nl-NL" dirty="0" smtClean="0"/>
              <a:t>Oil-denominated loans</a:t>
            </a:r>
          </a:p>
          <a:p>
            <a:r>
              <a:rPr lang="nl-NL" dirty="0" smtClean="0"/>
              <a:t>Angola has been using oil denomated loans for decades.  </a:t>
            </a:r>
            <a:r>
              <a:rPr lang="nl-NL" sz="1200" dirty="0" smtClean="0"/>
              <a:t>(M.L.Ross 2012, 244)</a:t>
            </a:r>
            <a:endParaRPr lang="nl-NL" dirty="0" smtClean="0"/>
          </a:p>
          <a:p>
            <a:endParaRPr lang="nl-NL" dirty="0" smtClean="0"/>
          </a:p>
          <a:p>
            <a:r>
              <a:rPr lang="nl-NL" dirty="0" smtClean="0"/>
              <a:t>Insurance against falling oil prices  (example of Mexico)  </a:t>
            </a:r>
            <a:endParaRPr lang="nl-NL"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Restrict volatility</a:t>
            </a:r>
            <a:endParaRPr lang="nl-NL" dirty="0"/>
          </a:p>
        </p:txBody>
      </p:sp>
      <p:sp>
        <p:nvSpPr>
          <p:cNvPr id="3" name="Content Placeholder 2"/>
          <p:cNvSpPr>
            <a:spLocks noGrp="1"/>
          </p:cNvSpPr>
          <p:nvPr>
            <p:ph idx="1"/>
          </p:nvPr>
        </p:nvSpPr>
        <p:spPr/>
        <p:txBody>
          <a:bodyPr/>
          <a:lstStyle/>
          <a:p>
            <a:r>
              <a:rPr lang="en-US" dirty="0" smtClean="0"/>
              <a:t>“Much can be done to give democratic leaders longer time horizons and encourage greater restraint.”</a:t>
            </a:r>
          </a:p>
          <a:p>
            <a:r>
              <a:rPr lang="en-US" dirty="0" smtClean="0"/>
              <a:t>“When a resource-rich government is subject to more checks and balances, it is less likely to overspend any surpluses”.   </a:t>
            </a:r>
            <a:r>
              <a:rPr lang="en-US" sz="1200" dirty="0" smtClean="0"/>
              <a:t>(</a:t>
            </a:r>
            <a:r>
              <a:rPr lang="en-US" sz="1200" dirty="0" err="1" smtClean="0"/>
              <a:t>M.L.Ross</a:t>
            </a:r>
            <a:r>
              <a:rPr lang="en-US" sz="1200" smtClean="0"/>
              <a:t> 2012, 217)</a:t>
            </a:r>
            <a:endParaRPr lang="nl-NL"/>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4. Less secrecy</a:t>
            </a:r>
            <a:endParaRPr lang="nl-NL" dirty="0"/>
          </a:p>
        </p:txBody>
      </p:sp>
      <p:sp>
        <p:nvSpPr>
          <p:cNvPr id="3" name="Content Placeholder 2"/>
          <p:cNvSpPr>
            <a:spLocks noGrp="1"/>
          </p:cNvSpPr>
          <p:nvPr>
            <p:ph idx="1"/>
          </p:nvPr>
        </p:nvSpPr>
        <p:spPr/>
        <p:txBody>
          <a:bodyPr>
            <a:normAutofit lnSpcReduction="10000"/>
          </a:bodyPr>
          <a:lstStyle/>
          <a:p>
            <a:r>
              <a:rPr lang="nl-NL" dirty="0" smtClean="0"/>
              <a:t>Transparency is cheap to implement and unlikely to do harm.</a:t>
            </a:r>
          </a:p>
          <a:p>
            <a:r>
              <a:rPr lang="nl-NL" dirty="0" smtClean="0"/>
              <a:t>Information must be made widely available at little or no costs, and it should be presented in a format that ordinary people can understand. </a:t>
            </a:r>
          </a:p>
          <a:p>
            <a:r>
              <a:rPr lang="nl-NL" dirty="0" smtClean="0"/>
              <a:t>Transparency cannot magically solve the problems of resource-rich countries, but it is probably the safest and simplest way to bring about improvements   </a:t>
            </a:r>
            <a:r>
              <a:rPr lang="nl-NL" sz="1200" dirty="0" smtClean="0"/>
              <a:t>(M.L.Ross 2012, 247) </a:t>
            </a:r>
            <a:endParaRPr lang="nl-NL"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Transparency</a:t>
            </a:r>
            <a:endParaRPr lang="nl-NL" dirty="0"/>
          </a:p>
        </p:txBody>
      </p:sp>
      <p:sp>
        <p:nvSpPr>
          <p:cNvPr id="3" name="Content Placeholder 2"/>
          <p:cNvSpPr>
            <a:spLocks noGrp="1"/>
          </p:cNvSpPr>
          <p:nvPr>
            <p:ph idx="1"/>
          </p:nvPr>
        </p:nvSpPr>
        <p:spPr/>
        <p:txBody>
          <a:bodyPr>
            <a:normAutofit fontScale="92500" lnSpcReduction="10000"/>
          </a:bodyPr>
          <a:lstStyle/>
          <a:p>
            <a:r>
              <a:rPr lang="en-US" dirty="0" smtClean="0"/>
              <a:t>“Oil income is only linked to less democracy when it is paired with exceptional government secrecy”   </a:t>
            </a:r>
            <a:r>
              <a:rPr lang="en-US" sz="1200" dirty="0" smtClean="0"/>
              <a:t>(</a:t>
            </a:r>
            <a:r>
              <a:rPr lang="en-US" sz="1200" dirty="0" err="1" smtClean="0"/>
              <a:t>M.L.Ross</a:t>
            </a:r>
            <a:r>
              <a:rPr lang="en-US" sz="1200" dirty="0" smtClean="0"/>
              <a:t> 2012, 108)</a:t>
            </a:r>
            <a:endParaRPr lang="en-US" dirty="0" smtClean="0"/>
          </a:p>
          <a:p>
            <a:r>
              <a:rPr lang="en-US" dirty="0" smtClean="0"/>
              <a:t>“A 2010 study found that 74 of the 94 governments surveyed had national budgets that failed to meet basic standards of transparency and accountability. Oil- and gas-producing countries were among the most opaque. Algeria, Cameroon, Chad, Equatorial Guinea, Iraq, and Saudi Arabia published virtually no information about their budgets” </a:t>
            </a:r>
            <a:r>
              <a:rPr lang="en-US" sz="1200" dirty="0" err="1" smtClean="0"/>
              <a:t>M.L.Ross</a:t>
            </a:r>
            <a:r>
              <a:rPr lang="en-US" sz="1200" dirty="0" smtClean="0"/>
              <a:t> 2012, 249  -  cf.  </a:t>
            </a:r>
            <a:r>
              <a:rPr lang="en-US" sz="1200" dirty="0" smtClean="0">
                <a:hlinkClick r:id="rId2"/>
              </a:rPr>
              <a:t>www.internationalbudget.org</a:t>
            </a:r>
            <a:r>
              <a:rPr lang="en-US" sz="1200" dirty="0" smtClean="0"/>
              <a:t> </a:t>
            </a:r>
            <a:endParaRPr lang="nl-NL"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1" descr="CHD30787"/>
          <p:cNvPicPr>
            <a:picLocks noChangeAspect="1" noChangeArrowheads="1"/>
          </p:cNvPicPr>
          <p:nvPr/>
        </p:nvPicPr>
        <p:blipFill>
          <a:blip r:embed="rId3" cstate="print"/>
          <a:srcRect/>
          <a:stretch>
            <a:fillRect/>
          </a:stretch>
        </p:blipFill>
        <p:spPr bwMode="auto">
          <a:xfrm>
            <a:off x="539750" y="0"/>
            <a:ext cx="8104188" cy="6858000"/>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Content Placeholder 2"/>
          <p:cNvSpPr>
            <a:spLocks noGrp="1"/>
          </p:cNvSpPr>
          <p:nvPr>
            <p:ph idx="1"/>
          </p:nvPr>
        </p:nvSpPr>
        <p:spPr>
          <a:xfrm>
            <a:off x="457200" y="1554163"/>
            <a:ext cx="8686800" cy="4525962"/>
          </a:xfrm>
        </p:spPr>
        <p:txBody>
          <a:bodyPr/>
          <a:lstStyle/>
          <a:p>
            <a:r>
              <a:rPr lang="nl-NL" smtClean="0"/>
              <a:t>One of the five poorest countries in the world</a:t>
            </a:r>
          </a:p>
          <a:p>
            <a:r>
              <a:rPr lang="nl-NL" smtClean="0"/>
              <a:t>One of the most corrupt countries</a:t>
            </a:r>
          </a:p>
          <a:p>
            <a:r>
              <a:rPr lang="nl-NL" smtClean="0"/>
              <a:t>142</a:t>
            </a:r>
            <a:r>
              <a:rPr lang="nl-NL" baseline="30000" smtClean="0"/>
              <a:t>nd</a:t>
            </a:r>
            <a:r>
              <a:rPr lang="nl-NL" smtClean="0"/>
              <a:t> of the 145 countries in 2003 (TI, 2003)</a:t>
            </a:r>
          </a:p>
          <a:p>
            <a:r>
              <a:rPr lang="nl-NL" smtClean="0"/>
              <a:t>Civil war between 1965-1982, and continuous conflicts between government and rebel movements</a:t>
            </a:r>
          </a:p>
          <a:p>
            <a:r>
              <a:rPr lang="nl-NL" smtClean="0"/>
              <a:t>Oil found in in the 1970s, definite contract in 1999</a:t>
            </a:r>
          </a:p>
          <a:p>
            <a:endParaRPr lang="nl-NL" smtClean="0"/>
          </a:p>
        </p:txBody>
      </p:sp>
      <p:sp>
        <p:nvSpPr>
          <p:cNvPr id="11269" name="Rectangle 5"/>
          <p:cNvSpPr>
            <a:spLocks noGrp="1"/>
          </p:cNvSpPr>
          <p:nvPr>
            <p:ph type="title" idx="4294967295"/>
          </p:nvPr>
        </p:nvSpPr>
        <p:spPr bwMode="auto">
          <a:noFill/>
        </p:spPr>
        <p:txBody>
          <a:bodyPr wrap="square" lIns="91440" tIns="45720" rIns="91440" bIns="45720" numCol="1" anchorCtr="0" compatLnSpc="1">
            <a:prstTxWarp prst="textNoShape">
              <a:avLst/>
            </a:prstTxWarp>
          </a:bodyPr>
          <a:lstStyle/>
          <a:p>
            <a:r>
              <a:rPr lang="nl-NL" cap="none" smtClean="0">
                <a:effectLst/>
              </a:rPr>
              <a:t>CHAD – an introduction</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Content Placeholder 3"/>
          <p:cNvSpPr>
            <a:spLocks noGrp="1"/>
          </p:cNvSpPr>
          <p:nvPr>
            <p:ph idx="1"/>
          </p:nvPr>
        </p:nvSpPr>
        <p:spPr/>
        <p:txBody>
          <a:bodyPr/>
          <a:lstStyle/>
          <a:p>
            <a:r>
              <a:rPr lang="nl-NL" smtClean="0"/>
              <a:t>Exploitation of three oil fields in the South</a:t>
            </a:r>
          </a:p>
          <a:p>
            <a:r>
              <a:rPr lang="nl-NL" smtClean="0"/>
              <a:t>Pipleline of 1040 km via Cameroon </a:t>
            </a:r>
          </a:p>
          <a:p>
            <a:r>
              <a:rPr lang="nl-NL" smtClean="0"/>
              <a:t>Consortium members</a:t>
            </a:r>
          </a:p>
          <a:p>
            <a:pPr lvl="1"/>
            <a:r>
              <a:rPr lang="nl-NL" smtClean="0"/>
              <a:t>ExxonMobil, Chevron and Petronas</a:t>
            </a:r>
          </a:p>
          <a:p>
            <a:pPr lvl="1"/>
            <a:r>
              <a:rPr lang="nl-NL" smtClean="0"/>
              <a:t>Governments of Chad and Cameroon, </a:t>
            </a:r>
          </a:p>
          <a:p>
            <a:pPr lvl="1"/>
            <a:r>
              <a:rPr lang="nl-NL" smtClean="0"/>
              <a:t>World Bank</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9" name="Rectangle 5"/>
          <p:cNvSpPr>
            <a:spLocks noGrp="1"/>
          </p:cNvSpPr>
          <p:nvPr>
            <p:ph type="title" idx="4294967295"/>
          </p:nvPr>
        </p:nvSpPr>
        <p:spPr bwMode="auto">
          <a:noFill/>
        </p:spPr>
        <p:txBody>
          <a:bodyPr wrap="square" lIns="91440" tIns="45720" rIns="91440" bIns="45720" numCol="1" anchorCtr="0" compatLnSpc="1">
            <a:prstTxWarp prst="textNoShape">
              <a:avLst/>
            </a:prstTxWarp>
          </a:bodyPr>
          <a:lstStyle/>
          <a:p>
            <a:r>
              <a:rPr lang="nl-NL" cap="none" smtClean="0">
                <a:effectLst/>
              </a:rPr>
              <a:t>WORLD BANK PLAN</a:t>
            </a:r>
          </a:p>
        </p:txBody>
      </p:sp>
      <p:sp>
        <p:nvSpPr>
          <p:cNvPr id="3" name="Content Placeholder 2"/>
          <p:cNvSpPr>
            <a:spLocks noGrp="1"/>
          </p:cNvSpPr>
          <p:nvPr>
            <p:ph idx="1"/>
          </p:nvPr>
        </p:nvSpPr>
        <p:spPr/>
        <p:txBody>
          <a:bodyPr>
            <a:normAutofit/>
          </a:bodyPr>
          <a:lstStyle/>
          <a:p>
            <a:pPr>
              <a:lnSpc>
                <a:spcPct val="90000"/>
              </a:lnSpc>
            </a:pPr>
            <a:r>
              <a:rPr lang="nl-NL" sz="3000" smtClean="0"/>
              <a:t>Revenue Management Plan (Law)</a:t>
            </a:r>
          </a:p>
          <a:p>
            <a:pPr lvl="1">
              <a:lnSpc>
                <a:spcPct val="90000"/>
              </a:lnSpc>
            </a:pPr>
            <a:r>
              <a:rPr lang="nl-NL" sz="2600" smtClean="0"/>
              <a:t>Framework for division of oil income</a:t>
            </a:r>
          </a:p>
          <a:p>
            <a:pPr lvl="1">
              <a:lnSpc>
                <a:spcPct val="90000"/>
              </a:lnSpc>
            </a:pPr>
            <a:r>
              <a:rPr lang="nl-NL" sz="2600" smtClean="0"/>
              <a:t>Committee of Government and NGOs to control expenditures </a:t>
            </a:r>
          </a:p>
          <a:p>
            <a:pPr>
              <a:lnSpc>
                <a:spcPct val="90000"/>
              </a:lnSpc>
            </a:pPr>
            <a:r>
              <a:rPr lang="nl-NL" sz="3000" smtClean="0"/>
              <a:t>Environmental Management Plan</a:t>
            </a:r>
          </a:p>
          <a:p>
            <a:pPr lvl="1">
              <a:lnSpc>
                <a:spcPct val="90000"/>
              </a:lnSpc>
            </a:pPr>
            <a:r>
              <a:rPr lang="nl-NL" sz="2600" smtClean="0"/>
              <a:t>Avoid environmental, socio-economic and health problems </a:t>
            </a:r>
          </a:p>
          <a:p>
            <a:pPr lvl="1">
              <a:lnSpc>
                <a:spcPct val="90000"/>
              </a:lnSpc>
            </a:pPr>
            <a:r>
              <a:rPr lang="nl-NL" sz="2600" smtClean="0"/>
              <a:t>Government committee to oversee implementation</a:t>
            </a:r>
          </a:p>
          <a:p>
            <a:pPr>
              <a:lnSpc>
                <a:spcPct val="90000"/>
              </a:lnSpc>
            </a:pPr>
            <a:r>
              <a:rPr lang="nl-NL" sz="3000" smtClean="0"/>
              <a:t>Capacity Building for government</a:t>
            </a:r>
          </a:p>
          <a:p>
            <a:pPr>
              <a:lnSpc>
                <a:spcPct val="90000"/>
              </a:lnSpc>
            </a:pPr>
            <a:r>
              <a:rPr lang="nl-NL" sz="3000" smtClean="0"/>
              <a:t>Monitoring by external institutions </a:t>
            </a:r>
          </a:p>
          <a:p>
            <a:pPr lvl="2">
              <a:lnSpc>
                <a:spcPct val="90000"/>
              </a:lnSpc>
            </a:pPr>
            <a:endParaRPr lang="nl-NL" sz="2200" smtClean="0"/>
          </a:p>
          <a:p>
            <a:pPr lvl="1">
              <a:lnSpc>
                <a:spcPct val="90000"/>
              </a:lnSpc>
            </a:pPr>
            <a:endParaRPr lang="nl-NL" sz="2600" smtClean="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285875" y="1571625"/>
            <a:ext cx="6858000" cy="428625"/>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dirty="0">
                <a:solidFill>
                  <a:schemeClr val="tx1"/>
                </a:solidFill>
              </a:rPr>
              <a:t>Gross Oil Revenue to Chad (</a:t>
            </a:r>
            <a:r>
              <a:rPr lang="en-US" sz="1400" b="1" dirty="0">
                <a:solidFill>
                  <a:schemeClr val="tx1"/>
                </a:solidFill>
              </a:rPr>
              <a:t>all oilfields</a:t>
            </a:r>
            <a:r>
              <a:rPr lang="en-US" sz="1400" dirty="0">
                <a:solidFill>
                  <a:schemeClr val="tx1"/>
                </a:solidFill>
              </a:rPr>
              <a:t>) </a:t>
            </a:r>
          </a:p>
        </p:txBody>
      </p:sp>
      <p:sp>
        <p:nvSpPr>
          <p:cNvPr id="6" name="Rectangle 5"/>
          <p:cNvSpPr/>
          <p:nvPr/>
        </p:nvSpPr>
        <p:spPr>
          <a:xfrm>
            <a:off x="1285875" y="2357438"/>
            <a:ext cx="1071563" cy="428625"/>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dirty="0">
                <a:solidFill>
                  <a:schemeClr val="tx1"/>
                </a:solidFill>
              </a:rPr>
              <a:t>WB Debt Service</a:t>
            </a:r>
          </a:p>
        </p:txBody>
      </p:sp>
      <p:sp>
        <p:nvSpPr>
          <p:cNvPr id="7" name="Rectangle 6"/>
          <p:cNvSpPr/>
          <p:nvPr/>
        </p:nvSpPr>
        <p:spPr>
          <a:xfrm>
            <a:off x="2643188" y="2357438"/>
            <a:ext cx="3143250" cy="428625"/>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dirty="0">
                <a:solidFill>
                  <a:schemeClr val="tx1"/>
                </a:solidFill>
              </a:rPr>
              <a:t>Direct and Indirect Revenues </a:t>
            </a:r>
          </a:p>
          <a:p>
            <a:pPr algn="ctr" fontAlgn="auto">
              <a:spcBef>
                <a:spcPts val="0"/>
              </a:spcBef>
              <a:spcAft>
                <a:spcPts val="0"/>
              </a:spcAft>
              <a:defRPr/>
            </a:pPr>
            <a:r>
              <a:rPr lang="en-US" sz="1400" dirty="0">
                <a:solidFill>
                  <a:schemeClr val="tx1"/>
                </a:solidFill>
              </a:rPr>
              <a:t>(Royalties, Dividends, Taxes)</a:t>
            </a:r>
          </a:p>
        </p:txBody>
      </p:sp>
      <p:sp>
        <p:nvSpPr>
          <p:cNvPr id="8" name="Rectangle 7"/>
          <p:cNvSpPr/>
          <p:nvPr/>
        </p:nvSpPr>
        <p:spPr>
          <a:xfrm>
            <a:off x="1285875" y="3143250"/>
            <a:ext cx="4500563" cy="428625"/>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dirty="0">
                <a:solidFill>
                  <a:schemeClr val="tx1"/>
                </a:solidFill>
              </a:rPr>
              <a:t>Escrow Account</a:t>
            </a:r>
          </a:p>
          <a:p>
            <a:pPr algn="ctr" fontAlgn="auto">
              <a:spcBef>
                <a:spcPts val="0"/>
              </a:spcBef>
              <a:spcAft>
                <a:spcPts val="0"/>
              </a:spcAft>
              <a:defRPr/>
            </a:pPr>
            <a:r>
              <a:rPr lang="en-US" sz="1400" dirty="0">
                <a:solidFill>
                  <a:schemeClr val="tx1"/>
                </a:solidFill>
              </a:rPr>
              <a:t>(Citibank)</a:t>
            </a:r>
          </a:p>
        </p:txBody>
      </p:sp>
      <p:sp>
        <p:nvSpPr>
          <p:cNvPr id="9" name="Rectangle 8"/>
          <p:cNvSpPr/>
          <p:nvPr/>
        </p:nvSpPr>
        <p:spPr>
          <a:xfrm>
            <a:off x="6019800" y="3143250"/>
            <a:ext cx="2552700" cy="428625"/>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dirty="0">
                <a:solidFill>
                  <a:schemeClr val="tx1"/>
                </a:solidFill>
              </a:rPr>
              <a:t>Public Treasury of Chad</a:t>
            </a:r>
          </a:p>
        </p:txBody>
      </p:sp>
      <p:sp>
        <p:nvSpPr>
          <p:cNvPr id="10" name="Rectangle 9"/>
          <p:cNvSpPr/>
          <p:nvPr/>
        </p:nvSpPr>
        <p:spPr>
          <a:xfrm>
            <a:off x="2643188" y="3929063"/>
            <a:ext cx="3143250" cy="428625"/>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dirty="0">
                <a:solidFill>
                  <a:schemeClr val="tx1"/>
                </a:solidFill>
              </a:rPr>
              <a:t>Chadian Commercial Bank Account  </a:t>
            </a:r>
          </a:p>
        </p:txBody>
      </p:sp>
      <p:sp>
        <p:nvSpPr>
          <p:cNvPr id="11" name="Rectangle 10"/>
          <p:cNvSpPr/>
          <p:nvPr/>
        </p:nvSpPr>
        <p:spPr>
          <a:xfrm>
            <a:off x="4000500" y="4714875"/>
            <a:ext cx="1785938" cy="428625"/>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GB" sz="1400" dirty="0">
                <a:solidFill>
                  <a:schemeClr val="tx1"/>
                </a:solidFill>
              </a:rPr>
              <a:t>Stabilisation Account</a:t>
            </a:r>
          </a:p>
        </p:txBody>
      </p:sp>
      <p:sp>
        <p:nvSpPr>
          <p:cNvPr id="12" name="Rectangle 11"/>
          <p:cNvSpPr/>
          <p:nvPr/>
        </p:nvSpPr>
        <p:spPr>
          <a:xfrm>
            <a:off x="2643188" y="4714875"/>
            <a:ext cx="1214437" cy="428625"/>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dirty="0">
                <a:solidFill>
                  <a:schemeClr val="tx1"/>
                </a:solidFill>
              </a:rPr>
              <a:t>Oil Producing</a:t>
            </a:r>
          </a:p>
          <a:p>
            <a:pPr algn="ctr" fontAlgn="auto">
              <a:spcBef>
                <a:spcPts val="0"/>
              </a:spcBef>
              <a:spcAft>
                <a:spcPts val="0"/>
              </a:spcAft>
              <a:defRPr/>
            </a:pPr>
            <a:r>
              <a:rPr lang="en-US" sz="1400" dirty="0">
                <a:solidFill>
                  <a:schemeClr val="tx1"/>
                </a:solidFill>
              </a:rPr>
              <a:t>Region</a:t>
            </a:r>
          </a:p>
        </p:txBody>
      </p:sp>
      <p:sp>
        <p:nvSpPr>
          <p:cNvPr id="13" name="Rectangle 12"/>
          <p:cNvSpPr/>
          <p:nvPr/>
        </p:nvSpPr>
        <p:spPr>
          <a:xfrm>
            <a:off x="4000500" y="5500688"/>
            <a:ext cx="1785938" cy="428625"/>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dirty="0">
                <a:solidFill>
                  <a:schemeClr val="tx1"/>
                </a:solidFill>
              </a:rPr>
              <a:t>Priority Sectors</a:t>
            </a:r>
          </a:p>
        </p:txBody>
      </p:sp>
      <p:cxnSp>
        <p:nvCxnSpPr>
          <p:cNvPr id="14" name="Shape 13"/>
          <p:cNvCxnSpPr>
            <a:stCxn id="10" idx="3"/>
            <a:endCxn id="9" idx="2"/>
          </p:cNvCxnSpPr>
          <p:nvPr/>
        </p:nvCxnSpPr>
        <p:spPr>
          <a:xfrm flipV="1">
            <a:off x="5786438" y="3571875"/>
            <a:ext cx="1509712" cy="571500"/>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rot="5400000">
            <a:off x="3822700" y="2178050"/>
            <a:ext cx="357188"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rot="5400000">
            <a:off x="1608138" y="2178050"/>
            <a:ext cx="357188" cy="15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rot="5400000">
            <a:off x="3822700" y="2963863"/>
            <a:ext cx="357187"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rot="5400000">
            <a:off x="3822700" y="3749675"/>
            <a:ext cx="357188"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rot="5400000">
            <a:off x="4678363" y="4535488"/>
            <a:ext cx="357187" cy="15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rot="5400000">
            <a:off x="3108325" y="4535488"/>
            <a:ext cx="357187"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rot="5400000">
            <a:off x="4678363" y="5321300"/>
            <a:ext cx="357188" cy="15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7427" name="TextBox 49"/>
          <p:cNvSpPr txBox="1">
            <a:spLocks noChangeArrowheads="1"/>
          </p:cNvSpPr>
          <p:nvPr/>
        </p:nvSpPr>
        <p:spPr bwMode="auto">
          <a:xfrm>
            <a:off x="4862513" y="4357688"/>
            <a:ext cx="495300" cy="307975"/>
          </a:xfrm>
          <a:prstGeom prst="rect">
            <a:avLst/>
          </a:prstGeom>
          <a:noFill/>
          <a:ln w="9525">
            <a:noFill/>
            <a:miter lim="800000"/>
            <a:headEnd/>
            <a:tailEnd/>
          </a:ln>
        </p:spPr>
        <p:txBody>
          <a:bodyPr wrap="none">
            <a:spAutoFit/>
          </a:bodyPr>
          <a:lstStyle/>
          <a:p>
            <a:r>
              <a:rPr lang="en-US" sz="1400">
                <a:latin typeface="Calibri" pitchFamily="34" charset="0"/>
              </a:rPr>
              <a:t>70%</a:t>
            </a:r>
          </a:p>
        </p:txBody>
      </p:sp>
      <p:sp>
        <p:nvSpPr>
          <p:cNvPr id="17428" name="TextBox 51"/>
          <p:cNvSpPr txBox="1">
            <a:spLocks noChangeArrowheads="1"/>
          </p:cNvSpPr>
          <p:nvPr/>
        </p:nvSpPr>
        <p:spPr bwMode="auto">
          <a:xfrm>
            <a:off x="3286125" y="4357688"/>
            <a:ext cx="404813" cy="307975"/>
          </a:xfrm>
          <a:prstGeom prst="rect">
            <a:avLst/>
          </a:prstGeom>
          <a:noFill/>
          <a:ln w="9525">
            <a:noFill/>
            <a:miter lim="800000"/>
            <a:headEnd/>
            <a:tailEnd/>
          </a:ln>
        </p:spPr>
        <p:txBody>
          <a:bodyPr wrap="none">
            <a:spAutoFit/>
          </a:bodyPr>
          <a:lstStyle/>
          <a:p>
            <a:r>
              <a:rPr lang="en-US" sz="1400">
                <a:latin typeface="Calibri" pitchFamily="34" charset="0"/>
              </a:rPr>
              <a:t>5%</a:t>
            </a:r>
          </a:p>
        </p:txBody>
      </p:sp>
      <p:sp>
        <p:nvSpPr>
          <p:cNvPr id="17429" name="TextBox 52"/>
          <p:cNvSpPr txBox="1">
            <a:spLocks noChangeArrowheads="1"/>
          </p:cNvSpPr>
          <p:nvPr/>
        </p:nvSpPr>
        <p:spPr bwMode="auto">
          <a:xfrm>
            <a:off x="6500813" y="4143375"/>
            <a:ext cx="495300" cy="307975"/>
          </a:xfrm>
          <a:prstGeom prst="rect">
            <a:avLst/>
          </a:prstGeom>
          <a:noFill/>
          <a:ln w="9525">
            <a:noFill/>
            <a:miter lim="800000"/>
            <a:headEnd/>
            <a:tailEnd/>
          </a:ln>
        </p:spPr>
        <p:txBody>
          <a:bodyPr wrap="none">
            <a:spAutoFit/>
          </a:bodyPr>
          <a:lstStyle/>
          <a:p>
            <a:r>
              <a:rPr lang="en-US" sz="1400">
                <a:latin typeface="Calibri" pitchFamily="34" charset="0"/>
              </a:rPr>
              <a:t>25%</a:t>
            </a:r>
          </a:p>
        </p:txBody>
      </p:sp>
      <p:sp>
        <p:nvSpPr>
          <p:cNvPr id="25" name="Rectangle 24"/>
          <p:cNvSpPr/>
          <p:nvPr/>
        </p:nvSpPr>
        <p:spPr>
          <a:xfrm>
            <a:off x="1285875" y="5643563"/>
            <a:ext cx="285750" cy="214312"/>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400" dirty="0">
              <a:solidFill>
                <a:schemeClr val="tx1"/>
              </a:solidFill>
            </a:endParaRPr>
          </a:p>
        </p:txBody>
      </p:sp>
      <p:sp>
        <p:nvSpPr>
          <p:cNvPr id="26" name="Rectangle 25"/>
          <p:cNvSpPr/>
          <p:nvPr/>
        </p:nvSpPr>
        <p:spPr>
          <a:xfrm>
            <a:off x="1285875" y="6072188"/>
            <a:ext cx="285750" cy="214312"/>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400" dirty="0">
              <a:solidFill>
                <a:schemeClr val="tx1"/>
              </a:solidFill>
            </a:endParaRPr>
          </a:p>
        </p:txBody>
      </p:sp>
      <p:sp>
        <p:nvSpPr>
          <p:cNvPr id="17432" name="TextBox 55"/>
          <p:cNvSpPr txBox="1">
            <a:spLocks noChangeArrowheads="1"/>
          </p:cNvSpPr>
          <p:nvPr/>
        </p:nvSpPr>
        <p:spPr bwMode="auto">
          <a:xfrm>
            <a:off x="1500188" y="5621338"/>
            <a:ext cx="1055687" cy="307975"/>
          </a:xfrm>
          <a:prstGeom prst="rect">
            <a:avLst/>
          </a:prstGeom>
          <a:noFill/>
          <a:ln w="9525">
            <a:noFill/>
            <a:miter lim="800000"/>
            <a:headEnd/>
            <a:tailEnd/>
          </a:ln>
        </p:spPr>
        <p:txBody>
          <a:bodyPr wrap="none">
            <a:spAutoFit/>
          </a:bodyPr>
          <a:lstStyle/>
          <a:p>
            <a:r>
              <a:rPr lang="en-US" sz="1400">
                <a:latin typeface="Calibri" pitchFamily="34" charset="0"/>
              </a:rPr>
              <a:t>: Monitored</a:t>
            </a:r>
          </a:p>
        </p:txBody>
      </p:sp>
      <p:sp>
        <p:nvSpPr>
          <p:cNvPr id="17433" name="TextBox 58"/>
          <p:cNvSpPr txBox="1">
            <a:spLocks noChangeArrowheads="1"/>
          </p:cNvSpPr>
          <p:nvPr/>
        </p:nvSpPr>
        <p:spPr bwMode="auto">
          <a:xfrm>
            <a:off x="1500188" y="6049963"/>
            <a:ext cx="1254125" cy="307975"/>
          </a:xfrm>
          <a:prstGeom prst="rect">
            <a:avLst/>
          </a:prstGeom>
          <a:noFill/>
          <a:ln w="9525">
            <a:noFill/>
            <a:miter lim="800000"/>
            <a:headEnd/>
            <a:tailEnd/>
          </a:ln>
        </p:spPr>
        <p:txBody>
          <a:bodyPr wrap="none">
            <a:spAutoFit/>
          </a:bodyPr>
          <a:lstStyle/>
          <a:p>
            <a:r>
              <a:rPr lang="en-US" sz="1400">
                <a:latin typeface="Calibri" pitchFamily="34" charset="0"/>
              </a:rPr>
              <a:t>: Unmonitored</a:t>
            </a:r>
          </a:p>
        </p:txBody>
      </p:sp>
      <p:sp>
        <p:nvSpPr>
          <p:cNvPr id="31" name="Title 30"/>
          <p:cNvSpPr>
            <a:spLocks noGrp="1"/>
          </p:cNvSpPr>
          <p:nvPr>
            <p:ph type="title"/>
          </p:nvPr>
        </p:nvSpPr>
        <p:spPr/>
        <p:txBody>
          <a:bodyPr/>
          <a:lstStyle/>
          <a:p>
            <a:pPr fontAlgn="auto">
              <a:spcAft>
                <a:spcPts val="0"/>
              </a:spcAft>
              <a:defRPr/>
            </a:pPr>
            <a:r>
              <a:rPr lang="en-US" dirty="0" smtClean="0"/>
              <a:t>REVENUE MANAGEMENT PLAN</a:t>
            </a: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smtClean="0"/>
              <a:t>Revenue Management Plan (2)</a:t>
            </a:r>
            <a:endParaRPr lang="en-US" dirty="0"/>
          </a:p>
        </p:txBody>
      </p:sp>
      <p:sp>
        <p:nvSpPr>
          <p:cNvPr id="3" name="Content Placeholder 2"/>
          <p:cNvSpPr>
            <a:spLocks noGrp="1"/>
          </p:cNvSpPr>
          <p:nvPr>
            <p:ph idx="1"/>
          </p:nvPr>
        </p:nvSpPr>
        <p:spPr/>
        <p:txBody>
          <a:bodyPr>
            <a:normAutofit/>
          </a:bodyPr>
          <a:lstStyle/>
          <a:p>
            <a:pPr>
              <a:lnSpc>
                <a:spcPct val="90000"/>
              </a:lnSpc>
            </a:pPr>
            <a:r>
              <a:rPr lang="en-US" smtClean="0"/>
              <a:t>Expected impact:</a:t>
            </a:r>
          </a:p>
          <a:p>
            <a:pPr lvl="1">
              <a:lnSpc>
                <a:spcPct val="90000"/>
              </a:lnSpc>
            </a:pPr>
            <a:r>
              <a:rPr lang="en-US" smtClean="0"/>
              <a:t>Reduction of corruption</a:t>
            </a:r>
          </a:p>
          <a:p>
            <a:pPr lvl="1">
              <a:lnSpc>
                <a:spcPct val="90000"/>
              </a:lnSpc>
            </a:pPr>
            <a:r>
              <a:rPr lang="en-US" smtClean="0"/>
              <a:t>Concentration of investment on health and education (instead of military security)</a:t>
            </a:r>
          </a:p>
          <a:p>
            <a:pPr lvl="1">
              <a:lnSpc>
                <a:spcPct val="90000"/>
              </a:lnSpc>
            </a:pPr>
            <a:r>
              <a:rPr lang="en-US" smtClean="0"/>
              <a:t>Reduction of regional disparities</a:t>
            </a:r>
          </a:p>
          <a:p>
            <a:pPr>
              <a:lnSpc>
                <a:spcPct val="90000"/>
              </a:lnSpc>
            </a:pPr>
            <a:r>
              <a:rPr lang="en-US" smtClean="0"/>
              <a:t>Problems</a:t>
            </a:r>
          </a:p>
          <a:p>
            <a:pPr lvl="1">
              <a:lnSpc>
                <a:spcPct val="90000"/>
              </a:lnSpc>
            </a:pPr>
            <a:r>
              <a:rPr lang="en-US" smtClean="0"/>
              <a:t>Capacity of oversight committee </a:t>
            </a:r>
          </a:p>
          <a:p>
            <a:pPr lvl="1">
              <a:lnSpc>
                <a:spcPct val="90000"/>
              </a:lnSpc>
            </a:pPr>
            <a:r>
              <a:rPr lang="en-US" smtClean="0"/>
              <a:t>Vague definition of priority sectors</a:t>
            </a:r>
          </a:p>
          <a:p>
            <a:pPr lvl="1">
              <a:lnSpc>
                <a:spcPct val="90000"/>
              </a:lnSpc>
            </a:pPr>
            <a:r>
              <a:rPr lang="en-US" smtClean="0"/>
              <a:t>Neglect of local government in production areas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fontAlgn="auto">
              <a:spcAft>
                <a:spcPts val="0"/>
              </a:spcAft>
              <a:defRPr/>
            </a:pPr>
            <a:r>
              <a:rPr lang="en-US" dirty="0" smtClean="0"/>
              <a:t>ENVIRONMENTAL MANAGEMENT PLAN</a:t>
            </a:r>
            <a:endParaRPr lang="en-US" dirty="0"/>
          </a:p>
        </p:txBody>
      </p:sp>
      <p:sp>
        <p:nvSpPr>
          <p:cNvPr id="19459" name="Content Placeholder 2"/>
          <p:cNvSpPr>
            <a:spLocks noGrp="1"/>
          </p:cNvSpPr>
          <p:nvPr>
            <p:ph idx="1"/>
          </p:nvPr>
        </p:nvSpPr>
        <p:spPr/>
        <p:txBody>
          <a:bodyPr/>
          <a:lstStyle/>
          <a:p>
            <a:r>
              <a:rPr lang="nl-NL" smtClean="0"/>
              <a:t>Expected impact: avoid grievances resulting from pollution and lack of compensation for land</a:t>
            </a:r>
          </a:p>
          <a:p>
            <a:r>
              <a:rPr lang="nl-NL" smtClean="0"/>
              <a:t>Problems:</a:t>
            </a:r>
          </a:p>
          <a:p>
            <a:pPr lvl="1"/>
            <a:r>
              <a:rPr lang="nl-NL" smtClean="0"/>
              <a:t>Monitoring capacity of government </a:t>
            </a:r>
          </a:p>
          <a:p>
            <a:pPr lvl="1"/>
            <a:r>
              <a:rPr lang="nl-NL" smtClean="0"/>
              <a:t>Did not take dust forming into account</a:t>
            </a:r>
          </a:p>
          <a:p>
            <a:pPr lvl="1"/>
            <a:r>
              <a:rPr lang="nl-NL" smtClean="0"/>
              <a:t>Non-implementation of migration plan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5" name="Rectangle 5"/>
          <p:cNvSpPr>
            <a:spLocks noGrp="1"/>
          </p:cNvSpPr>
          <p:nvPr>
            <p:ph type="title" idx="4294967295"/>
          </p:nvPr>
        </p:nvSpPr>
        <p:spPr bwMode="auto">
          <a:noFill/>
        </p:spPr>
        <p:txBody>
          <a:bodyPr wrap="square" lIns="91440" tIns="45720" rIns="91440" bIns="45720" numCol="1" anchorCtr="0" compatLnSpc="1">
            <a:prstTxWarp prst="textNoShape">
              <a:avLst/>
            </a:prstTxWarp>
          </a:bodyPr>
          <a:lstStyle/>
          <a:p>
            <a:r>
              <a:rPr lang="nl-NL" cap="none" smtClean="0">
                <a:effectLst/>
              </a:rPr>
              <a:t>Overall impact</a:t>
            </a:r>
          </a:p>
        </p:txBody>
      </p:sp>
      <p:sp>
        <p:nvSpPr>
          <p:cNvPr id="3" name="Content Placeholder 2"/>
          <p:cNvSpPr>
            <a:spLocks noGrp="1"/>
          </p:cNvSpPr>
          <p:nvPr>
            <p:ph idx="1"/>
          </p:nvPr>
        </p:nvSpPr>
        <p:spPr/>
        <p:txBody>
          <a:bodyPr>
            <a:normAutofit/>
          </a:bodyPr>
          <a:lstStyle/>
          <a:p>
            <a:pPr>
              <a:lnSpc>
                <a:spcPct val="90000"/>
              </a:lnSpc>
            </a:pPr>
            <a:r>
              <a:rPr lang="en-US" smtClean="0"/>
              <a:t>Less democracy </a:t>
            </a:r>
          </a:p>
          <a:p>
            <a:pPr lvl="1">
              <a:lnSpc>
                <a:spcPct val="90000"/>
              </a:lnSpc>
            </a:pPr>
            <a:r>
              <a:rPr lang="en-US" smtClean="0"/>
              <a:t>More expenditures on internal security</a:t>
            </a:r>
          </a:p>
          <a:p>
            <a:pPr lvl="1">
              <a:lnSpc>
                <a:spcPct val="90000"/>
              </a:lnSpc>
            </a:pPr>
            <a:r>
              <a:rPr lang="en-US" smtClean="0"/>
              <a:t>But also better education</a:t>
            </a:r>
          </a:p>
          <a:p>
            <a:pPr>
              <a:lnSpc>
                <a:spcPct val="90000"/>
              </a:lnSpc>
            </a:pPr>
            <a:r>
              <a:rPr lang="en-US" smtClean="0"/>
              <a:t>Higher economic growth</a:t>
            </a:r>
          </a:p>
          <a:p>
            <a:pPr lvl="1">
              <a:lnSpc>
                <a:spcPct val="90000"/>
              </a:lnSpc>
            </a:pPr>
            <a:r>
              <a:rPr lang="en-US" smtClean="0"/>
              <a:t>More corruption </a:t>
            </a:r>
          </a:p>
          <a:p>
            <a:pPr lvl="1">
              <a:lnSpc>
                <a:spcPct val="90000"/>
              </a:lnSpc>
            </a:pPr>
            <a:r>
              <a:rPr lang="en-US" smtClean="0"/>
              <a:t>Government less dependent on taxes – spends more on own ethnic group</a:t>
            </a:r>
            <a:endParaRPr lang="en-US" smtClean="0">
              <a:sym typeface="Wingdings" pitchFamily="2" charset="2"/>
            </a:endParaRPr>
          </a:p>
          <a:p>
            <a:pPr>
              <a:lnSpc>
                <a:spcPct val="90000"/>
              </a:lnSpc>
            </a:pPr>
            <a:r>
              <a:rPr lang="en-US" smtClean="0">
                <a:sym typeface="Wingdings" pitchFamily="2" charset="2"/>
              </a:rPr>
              <a:t>More conflicts, but not (yet) in oil region</a:t>
            </a:r>
          </a:p>
          <a:p>
            <a:pPr lvl="1">
              <a:lnSpc>
                <a:spcPct val="90000"/>
              </a:lnSpc>
            </a:pPr>
            <a:r>
              <a:rPr lang="en-US" smtClean="0">
                <a:sym typeface="Wingdings" pitchFamily="2" charset="2"/>
              </a:rPr>
              <a:t>In spite of increased grievances</a:t>
            </a:r>
            <a:endParaRPr lang="en-US" smtClean="0"/>
          </a:p>
          <a:p>
            <a:pPr lvl="1">
              <a:lnSpc>
                <a:spcPct val="90000"/>
              </a:lnSpc>
            </a:pPr>
            <a:endParaRPr lang="en-US" smtClean="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9" name="Rectangle 5"/>
          <p:cNvSpPr>
            <a:spLocks noGrp="1"/>
          </p:cNvSpPr>
          <p:nvPr>
            <p:ph type="title" idx="4294967295"/>
          </p:nvPr>
        </p:nvSpPr>
        <p:spPr bwMode="auto">
          <a:noFill/>
        </p:spPr>
        <p:txBody>
          <a:bodyPr wrap="square" lIns="91440" tIns="45720" rIns="91440" bIns="45720" numCol="1" anchorCtr="0" compatLnSpc="1">
            <a:prstTxWarp prst="textNoShape">
              <a:avLst/>
            </a:prstTxWarp>
          </a:bodyPr>
          <a:lstStyle/>
          <a:p>
            <a:r>
              <a:rPr lang="nl-NL" cap="none" smtClean="0">
                <a:effectLst/>
              </a:rPr>
              <a:t>LESSONS</a:t>
            </a:r>
          </a:p>
        </p:txBody>
      </p:sp>
      <p:sp>
        <p:nvSpPr>
          <p:cNvPr id="3" name="Content Placeholder 2"/>
          <p:cNvSpPr>
            <a:spLocks noGrp="1"/>
          </p:cNvSpPr>
          <p:nvPr>
            <p:ph idx="1"/>
          </p:nvPr>
        </p:nvSpPr>
        <p:spPr/>
        <p:txBody>
          <a:bodyPr>
            <a:normAutofit/>
          </a:bodyPr>
          <a:lstStyle/>
          <a:p>
            <a:pPr>
              <a:lnSpc>
                <a:spcPct val="90000"/>
              </a:lnSpc>
            </a:pPr>
            <a:r>
              <a:rPr lang="en-US" smtClean="0"/>
              <a:t>Government capacity building too late</a:t>
            </a:r>
          </a:p>
          <a:p>
            <a:pPr lvl="1">
              <a:lnSpc>
                <a:spcPct val="90000"/>
              </a:lnSpc>
            </a:pPr>
            <a:r>
              <a:rPr lang="en-US" smtClean="0"/>
              <a:t>Remaining dependence on external monitoring</a:t>
            </a:r>
          </a:p>
          <a:p>
            <a:pPr>
              <a:lnSpc>
                <a:spcPct val="90000"/>
              </a:lnSpc>
            </a:pPr>
            <a:r>
              <a:rPr lang="nl-NL" smtClean="0"/>
              <a:t>Framework for distribution oil income too complicated and not clear enough</a:t>
            </a:r>
          </a:p>
          <a:p>
            <a:pPr>
              <a:lnSpc>
                <a:spcPct val="90000"/>
              </a:lnSpc>
            </a:pPr>
            <a:r>
              <a:rPr lang="nl-NL" smtClean="0"/>
              <a:t>Environmental Management Plan not really comprehensive </a:t>
            </a:r>
          </a:p>
          <a:p>
            <a:pPr>
              <a:lnSpc>
                <a:spcPct val="90000"/>
              </a:lnSpc>
            </a:pPr>
            <a:r>
              <a:rPr lang="nl-NL" smtClean="0"/>
              <a:t>World Bank gets criticism, companies make profits.</a:t>
            </a:r>
          </a:p>
          <a:p>
            <a:pPr>
              <a:lnSpc>
                <a:spcPct val="90000"/>
              </a:lnSpc>
              <a:buFont typeface="Wingdings 2" pitchFamily="18" charset="2"/>
              <a:buNone/>
            </a:pPr>
            <a:r>
              <a:rPr lang="nl-NL" smtClean="0"/>
              <a:t> </a:t>
            </a:r>
          </a:p>
          <a:p>
            <a:pPr>
              <a:lnSpc>
                <a:spcPct val="90000"/>
              </a:lnSpc>
            </a:pPr>
            <a:endParaRPr lang="en-US" smtClean="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p:cNvSpPr>
          <p:nvPr>
            <p:ph type="title" idx="4294967295"/>
          </p:nvPr>
        </p:nvSpPr>
        <p:spPr bwMode="auto">
          <a:noFill/>
        </p:spPr>
        <p:txBody>
          <a:bodyPr wrap="square" lIns="91440" tIns="45720" rIns="91440" bIns="45720" numCol="1" anchorCtr="0" compatLnSpc="1">
            <a:prstTxWarp prst="textNoShape">
              <a:avLst/>
            </a:prstTxWarp>
          </a:bodyPr>
          <a:lstStyle/>
          <a:p>
            <a:r>
              <a:rPr lang="nl-NL" cap="none" smtClean="0">
                <a:effectLst/>
              </a:rPr>
              <a:t>INSPIRATION</a:t>
            </a:r>
          </a:p>
        </p:txBody>
      </p:sp>
      <p:sp>
        <p:nvSpPr>
          <p:cNvPr id="58371" name="Rectangle 3"/>
          <p:cNvSpPr>
            <a:spLocks noGrp="1"/>
          </p:cNvSpPr>
          <p:nvPr>
            <p:ph type="body" idx="4294967295"/>
          </p:nvPr>
        </p:nvSpPr>
        <p:spPr/>
        <p:txBody>
          <a:bodyPr/>
          <a:lstStyle/>
          <a:p>
            <a:r>
              <a:rPr lang="nl-NL" smtClean="0"/>
              <a:t>Schemes desirable that combine international, national and regional/local actors</a:t>
            </a:r>
          </a:p>
          <a:p>
            <a:r>
              <a:rPr lang="nl-NL" smtClean="0"/>
              <a:t>Involvement of NGOs in monitoring and decision making on release of funds</a:t>
            </a:r>
          </a:p>
          <a:p>
            <a:r>
              <a:rPr lang="nl-NL" smtClean="0"/>
              <a:t>Strong back-up of NGOs by international institutions</a:t>
            </a:r>
          </a:p>
          <a:p>
            <a:r>
              <a:rPr lang="nl-NL" smtClean="0"/>
              <a:t>Levrage of international institutions for introduction of such schemes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p:cNvSpPr>
          <p:nvPr>
            <p:ph type="title" idx="4294967295"/>
          </p:nvPr>
        </p:nvSpPr>
        <p:spPr bwMode="auto">
          <a:noFill/>
        </p:spPr>
        <p:txBody>
          <a:bodyPr wrap="square" lIns="91440" tIns="45720" rIns="91440" bIns="45720" numCol="1" anchorCtr="0" compatLnSpc="1">
            <a:prstTxWarp prst="textNoShape">
              <a:avLst/>
            </a:prstTxWarp>
          </a:bodyPr>
          <a:lstStyle/>
          <a:p>
            <a:r>
              <a:rPr lang="nl-NL" cap="none" smtClean="0">
                <a:effectLst/>
              </a:rPr>
              <a:t>Possibilities in the near future</a:t>
            </a:r>
          </a:p>
        </p:txBody>
      </p:sp>
      <p:sp>
        <p:nvSpPr>
          <p:cNvPr id="59395" name="Rectangle 3"/>
          <p:cNvSpPr>
            <a:spLocks noGrp="1"/>
          </p:cNvSpPr>
          <p:nvPr>
            <p:ph type="body" idx="4294967295"/>
          </p:nvPr>
        </p:nvSpPr>
        <p:spPr/>
        <p:txBody>
          <a:bodyPr/>
          <a:lstStyle/>
          <a:p>
            <a:r>
              <a:rPr lang="nl-NL" smtClean="0"/>
              <a:t>Willingness of international institutions to back such schemes?</a:t>
            </a:r>
          </a:p>
          <a:p>
            <a:r>
              <a:rPr lang="nl-NL" smtClean="0"/>
              <a:t>Alternative Chinese investment</a:t>
            </a:r>
          </a:p>
          <a:p>
            <a:r>
              <a:rPr lang="nl-NL" smtClean="0"/>
              <a:t>Willingness of government to commit itself?</a:t>
            </a:r>
          </a:p>
          <a:p>
            <a:r>
              <a:rPr lang="nl-NL" smtClean="0"/>
              <a:t>Strength of local institutions? </a:t>
            </a:r>
          </a:p>
          <a:p>
            <a:r>
              <a:rPr lang="nl-NL" smtClean="0"/>
              <a:t>Contribition of NGOs to create local preconditions for such schemes to work?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Different contracts</a:t>
            </a:r>
            <a:endParaRPr lang="nl-NL" dirty="0"/>
          </a:p>
        </p:txBody>
      </p:sp>
      <p:sp>
        <p:nvSpPr>
          <p:cNvPr id="3" name="Content Placeholder 2"/>
          <p:cNvSpPr>
            <a:spLocks noGrp="1"/>
          </p:cNvSpPr>
          <p:nvPr>
            <p:ph idx="1"/>
          </p:nvPr>
        </p:nvSpPr>
        <p:spPr/>
        <p:txBody>
          <a:bodyPr/>
          <a:lstStyle/>
          <a:p>
            <a:r>
              <a:rPr lang="en-US" dirty="0" smtClean="0"/>
              <a:t>“Governments have little control over oil prices, but they have a lot of control over contracts. Yet instead of designing contracts that stabilize their revenues, most governments now sign contracts that seem to further destabilize their revenues.” </a:t>
            </a:r>
            <a:r>
              <a:rPr lang="en-US" sz="1200" dirty="0" smtClean="0"/>
              <a:t>(</a:t>
            </a:r>
            <a:r>
              <a:rPr lang="en-US" sz="1200" dirty="0" err="1" smtClean="0"/>
              <a:t>M.L.Ross</a:t>
            </a:r>
            <a:r>
              <a:rPr lang="en-US" sz="1200" dirty="0" smtClean="0"/>
              <a:t> 2012, 58)</a:t>
            </a:r>
            <a:endParaRPr lang="nl-NL"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Patriarchy</a:t>
            </a:r>
            <a:endParaRPr lang="nl-NL" dirty="0"/>
          </a:p>
        </p:txBody>
      </p:sp>
      <p:sp>
        <p:nvSpPr>
          <p:cNvPr id="3" name="Content Placeholder 2"/>
          <p:cNvSpPr>
            <a:spLocks noGrp="1"/>
          </p:cNvSpPr>
          <p:nvPr>
            <p:ph idx="1"/>
          </p:nvPr>
        </p:nvSpPr>
        <p:spPr/>
        <p:txBody>
          <a:bodyPr>
            <a:normAutofit lnSpcReduction="10000"/>
          </a:bodyPr>
          <a:lstStyle/>
          <a:p>
            <a:r>
              <a:rPr lang="en-US" dirty="0" smtClean="0"/>
              <a:t>Oil wealth does not </a:t>
            </a:r>
            <a:r>
              <a:rPr lang="en-US" i="1" dirty="0" smtClean="0"/>
              <a:t>necessarily </a:t>
            </a:r>
            <a:r>
              <a:rPr lang="en-US" dirty="0" smtClean="0"/>
              <a:t>harm the status of women. It depends on whether women have opportunities to work in the service sector which typically grows in tandem with oil revenues. </a:t>
            </a:r>
          </a:p>
          <a:p>
            <a:r>
              <a:rPr lang="en-US" dirty="0" smtClean="0"/>
              <a:t>Seven oil countries still made fast progress on gender equality: Norway, New Zealand, Australia, Uzbekistan, Turkmenistan, Syria, and Mexico.   </a:t>
            </a:r>
            <a:r>
              <a:rPr lang="en-US" sz="1200" dirty="0" smtClean="0"/>
              <a:t>(</a:t>
            </a:r>
            <a:r>
              <a:rPr lang="en-US" sz="1200" dirty="0" err="1" smtClean="0"/>
              <a:t>M.L.Ross</a:t>
            </a:r>
            <a:r>
              <a:rPr lang="en-US" sz="1200" dirty="0" smtClean="0"/>
              <a:t> 2012, 131) </a:t>
            </a:r>
            <a:endParaRPr lang="nl-NL"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Diversification</a:t>
            </a:r>
            <a:endParaRPr lang="nl-NL" dirty="0"/>
          </a:p>
        </p:txBody>
      </p:sp>
      <p:sp>
        <p:nvSpPr>
          <p:cNvPr id="3" name="Content Placeholder 2"/>
          <p:cNvSpPr>
            <a:spLocks noGrp="1"/>
          </p:cNvSpPr>
          <p:nvPr>
            <p:ph idx="1"/>
          </p:nvPr>
        </p:nvSpPr>
        <p:spPr/>
        <p:txBody>
          <a:bodyPr>
            <a:normAutofit fontScale="92500" lnSpcReduction="10000"/>
          </a:bodyPr>
          <a:lstStyle/>
          <a:p>
            <a:r>
              <a:rPr lang="en-US" dirty="0" smtClean="0"/>
              <a:t>Not all oil states suffered during the 1974-89 slump. Per capita income rose 89 % in Oman and 78 % in Malaysia</a:t>
            </a:r>
          </a:p>
          <a:p>
            <a:r>
              <a:rPr lang="en-US" dirty="0" smtClean="0"/>
              <a:t>Important factor: government leadership</a:t>
            </a:r>
          </a:p>
          <a:p>
            <a:r>
              <a:rPr lang="en-US" dirty="0" smtClean="0"/>
              <a:t>Malaysia in particular built a well-diversified economy and strong manufacturing sector, thanks to both skillful industrial policies and an oil endowment that was too small to cause serious problems from the Dutch Disease.</a:t>
            </a:r>
          </a:p>
          <a:p>
            <a:pPr>
              <a:buNone/>
            </a:pPr>
            <a:r>
              <a:rPr lang="en-US" sz="1300" dirty="0" smtClean="0"/>
              <a:t>	</a:t>
            </a:r>
          </a:p>
          <a:p>
            <a:pPr>
              <a:buNone/>
            </a:pPr>
            <a:r>
              <a:rPr lang="en-US" sz="1300" smtClean="0"/>
              <a:t>	(</a:t>
            </a:r>
            <a:r>
              <a:rPr lang="en-US" sz="1300" dirty="0" err="1" smtClean="0"/>
              <a:t>M.L.Ross</a:t>
            </a:r>
            <a:r>
              <a:rPr lang="en-US" sz="1300" dirty="0" smtClean="0"/>
              <a:t> 2012, 194)</a:t>
            </a:r>
            <a:endParaRPr lang="nl-NL" sz="13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Diversification</a:t>
            </a:r>
            <a:endParaRPr lang="nl-NL" dirty="0"/>
          </a:p>
        </p:txBody>
      </p:sp>
      <p:sp>
        <p:nvSpPr>
          <p:cNvPr id="3" name="Content Placeholder 2"/>
          <p:cNvSpPr>
            <a:spLocks noGrp="1"/>
          </p:cNvSpPr>
          <p:nvPr>
            <p:ph idx="1"/>
          </p:nvPr>
        </p:nvSpPr>
        <p:spPr/>
        <p:txBody>
          <a:bodyPr>
            <a:normAutofit/>
          </a:bodyPr>
          <a:lstStyle/>
          <a:p>
            <a:r>
              <a:rPr lang="en-US" dirty="0" smtClean="0"/>
              <a:t>Mongolia’s President </a:t>
            </a:r>
            <a:r>
              <a:rPr lang="en-US" dirty="0" err="1" smtClean="0"/>
              <a:t>Tsakhia</a:t>
            </a:r>
            <a:r>
              <a:rPr lang="en-US" dirty="0" smtClean="0"/>
              <a:t> </a:t>
            </a:r>
            <a:r>
              <a:rPr lang="en-US" dirty="0" err="1" smtClean="0"/>
              <a:t>Elbegdorj</a:t>
            </a:r>
            <a:r>
              <a:rPr lang="en-US" dirty="0" smtClean="0"/>
              <a:t>, answering the question “Are you confident that your country’s natural wealth can lead to real development?”</a:t>
            </a:r>
          </a:p>
          <a:p>
            <a:pPr>
              <a:buNone/>
            </a:pPr>
            <a:r>
              <a:rPr lang="en-US" dirty="0" smtClean="0"/>
              <a:t>“As president, I must educate and invest in our people. </a:t>
            </a:r>
            <a:r>
              <a:rPr lang="en-US" b="1" dirty="0" smtClean="0"/>
              <a:t>We have to invest in health, education and socioeconomic infrastructure. And invest in other sectors, like agriculture”</a:t>
            </a:r>
            <a:endParaRPr lang="nl-NL" b="1" dirty="0"/>
          </a:p>
        </p:txBody>
      </p:sp>
      <p:sp>
        <p:nvSpPr>
          <p:cNvPr id="4" name="TextBox 3"/>
          <p:cNvSpPr txBox="1"/>
          <p:nvPr/>
        </p:nvSpPr>
        <p:spPr>
          <a:xfrm>
            <a:off x="5004048" y="5805264"/>
            <a:ext cx="3312368" cy="276999"/>
          </a:xfrm>
          <a:prstGeom prst="rect">
            <a:avLst/>
          </a:prstGeom>
          <a:noFill/>
        </p:spPr>
        <p:txBody>
          <a:bodyPr wrap="square" rtlCol="0">
            <a:spAutoFit/>
          </a:bodyPr>
          <a:lstStyle/>
          <a:p>
            <a:r>
              <a:rPr lang="en-US" sz="1200" dirty="0" smtClean="0"/>
              <a:t>                                  TIME, October 22, 2012, p. 56</a:t>
            </a:r>
            <a:endParaRPr lang="nl-NL"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1391</TotalTime>
  <Words>1755</Words>
  <Application>Microsoft Office PowerPoint</Application>
  <PresentationFormat>Diavoorstelling (4:3)</PresentationFormat>
  <Paragraphs>206</Paragraphs>
  <Slides>39</Slides>
  <Notes>11</Notes>
  <HiddenSlides>0</HiddenSlides>
  <MMClips>0</MMClips>
  <ScaleCrop>false</ScaleCrop>
  <HeadingPairs>
    <vt:vector size="6" baseType="variant">
      <vt:variant>
        <vt:lpstr>Thema</vt:lpstr>
      </vt:variant>
      <vt:variant>
        <vt:i4>1</vt:i4>
      </vt:variant>
      <vt:variant>
        <vt:lpstr>Ingesloten OLE-bronprogramma's</vt:lpstr>
      </vt:variant>
      <vt:variant>
        <vt:i4>1</vt:i4>
      </vt:variant>
      <vt:variant>
        <vt:lpstr>Diatitels</vt:lpstr>
      </vt:variant>
      <vt:variant>
        <vt:i4>39</vt:i4>
      </vt:variant>
    </vt:vector>
  </HeadingPairs>
  <TitlesOfParts>
    <vt:vector size="41" baseType="lpstr">
      <vt:lpstr>Office Theme</vt:lpstr>
      <vt:lpstr>Presentation</vt:lpstr>
      <vt:lpstr>Day 3</vt:lpstr>
      <vt:lpstr>Agenda Day 3: What can be done?</vt:lpstr>
      <vt:lpstr>What kind of measures would YOU take? </vt:lpstr>
      <vt:lpstr>Dia 4</vt:lpstr>
      <vt:lpstr>Teodorín Obiang</vt:lpstr>
      <vt:lpstr>Should people like Teodorín Obiang</vt:lpstr>
      <vt:lpstr>Changing properties of oil revenues</vt:lpstr>
      <vt:lpstr>1. Limit the size</vt:lpstr>
      <vt:lpstr>a) Leave oil in the ground? </vt:lpstr>
      <vt:lpstr>b) Barter contracts</vt:lpstr>
      <vt:lpstr>c) Distribution to citizens</vt:lpstr>
      <vt:lpstr>d) Transfer to local government</vt:lpstr>
      <vt:lpstr>d) Transfer to Local government (2)</vt:lpstr>
      <vt:lpstr>How would you divide export incomes between central authorities and the producing region?</vt:lpstr>
      <vt:lpstr>Capacity building</vt:lpstr>
      <vt:lpstr>RWI: Six draft papers </vt:lpstr>
      <vt:lpstr>RWI video’s</vt:lpstr>
      <vt:lpstr>2. Change the source</vt:lpstr>
      <vt:lpstr>Privatisation? </vt:lpstr>
      <vt:lpstr>3. Stabilizing Petroleum Revenues</vt:lpstr>
      <vt:lpstr>Foreign Loans (to stabilize revenues)</vt:lpstr>
      <vt:lpstr>Restrict volatility</vt:lpstr>
      <vt:lpstr>4. Less secrecy</vt:lpstr>
      <vt:lpstr>Transparency</vt:lpstr>
      <vt:lpstr>Dia 25</vt:lpstr>
      <vt:lpstr>CHAD – an introduction</vt:lpstr>
      <vt:lpstr>Dia 27</vt:lpstr>
      <vt:lpstr>WORLD BANK PLAN</vt:lpstr>
      <vt:lpstr>REVENUE MANAGEMENT PLAN</vt:lpstr>
      <vt:lpstr>Revenue Management Plan (2)</vt:lpstr>
      <vt:lpstr>ENVIRONMENTAL MANAGEMENT PLAN</vt:lpstr>
      <vt:lpstr>Overall impact</vt:lpstr>
      <vt:lpstr>LESSONS</vt:lpstr>
      <vt:lpstr>INSPIRATION</vt:lpstr>
      <vt:lpstr>Possibilities in the near future</vt:lpstr>
      <vt:lpstr>Different contracts</vt:lpstr>
      <vt:lpstr>Patriarchy</vt:lpstr>
      <vt:lpstr>Diversification</vt:lpstr>
      <vt:lpstr>Diversification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gjunne</dc:creator>
  <cp:lastModifiedBy>gjunne</cp:lastModifiedBy>
  <cp:revision>53</cp:revision>
  <dcterms:created xsi:type="dcterms:W3CDTF">2013-01-06T06:10:59Z</dcterms:created>
  <dcterms:modified xsi:type="dcterms:W3CDTF">2013-01-12T22:42:36Z</dcterms:modified>
</cp:coreProperties>
</file>