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9" r:id="rId4"/>
    <p:sldId id="258" r:id="rId5"/>
    <p:sldId id="282" r:id="rId6"/>
    <p:sldId id="265" r:id="rId7"/>
    <p:sldId id="266" r:id="rId8"/>
    <p:sldId id="293" r:id="rId9"/>
    <p:sldId id="271" r:id="rId10"/>
    <p:sldId id="272" r:id="rId11"/>
    <p:sldId id="273" r:id="rId12"/>
    <p:sldId id="261" r:id="rId13"/>
    <p:sldId id="264" r:id="rId14"/>
    <p:sldId id="267" r:id="rId15"/>
    <p:sldId id="274" r:id="rId16"/>
    <p:sldId id="289" r:id="rId17"/>
    <p:sldId id="275" r:id="rId18"/>
    <p:sldId id="290" r:id="rId19"/>
    <p:sldId id="276" r:id="rId20"/>
    <p:sldId id="268" r:id="rId21"/>
    <p:sldId id="278" r:id="rId22"/>
    <p:sldId id="279" r:id="rId23"/>
    <p:sldId id="280" r:id="rId24"/>
    <p:sldId id="292" r:id="rId25"/>
    <p:sldId id="283" r:id="rId26"/>
    <p:sldId id="291" r:id="rId27"/>
    <p:sldId id="285" r:id="rId28"/>
    <p:sldId id="286" r:id="rId29"/>
    <p:sldId id="287" r:id="rId30"/>
    <p:sldId id="269" r:id="rId31"/>
  </p:sldIdLst>
  <p:sldSz cx="9144000" cy="6858000" type="screen4x3"/>
  <p:notesSz cx="6864350" cy="99964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56AF2-0907-4D77-AB1F-7C09E4705FEF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FAB44-82EB-4F16-AA0D-03F8FAE01583}" type="slidenum">
              <a:rPr lang="nl-NL" smtClean="0"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585E6-8EB7-4BA0-88BD-B7EFF08C99C2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48213"/>
            <a:ext cx="5492750" cy="4498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7788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7B97A-44C2-43B5-B4EA-A9AEE9CD64A6}" type="slidenum">
              <a:rPr lang="nl-NL" smtClean="0"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434E-FDDD-42CB-91DD-059C99D9C569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7C46-E165-4801-B33F-0D012B7E22C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434E-FDDD-42CB-91DD-059C99D9C569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7C46-E165-4801-B33F-0D012B7E22C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434E-FDDD-42CB-91DD-059C99D9C569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7C46-E165-4801-B33F-0D012B7E22C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434E-FDDD-42CB-91DD-059C99D9C569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7C46-E165-4801-B33F-0D012B7E22C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434E-FDDD-42CB-91DD-059C99D9C569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7C46-E165-4801-B33F-0D012B7E22C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434E-FDDD-42CB-91DD-059C99D9C569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7C46-E165-4801-B33F-0D012B7E22C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434E-FDDD-42CB-91DD-059C99D9C569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7C46-E165-4801-B33F-0D012B7E22C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434E-FDDD-42CB-91DD-059C99D9C569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7C46-E165-4801-B33F-0D012B7E22C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434E-FDDD-42CB-91DD-059C99D9C569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7C46-E165-4801-B33F-0D012B7E22C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434E-FDDD-42CB-91DD-059C99D9C569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7C46-E165-4801-B33F-0D012B7E22C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434E-FDDD-42CB-91DD-059C99D9C569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7C46-E165-4801-B33F-0D012B7E22C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3434E-FDDD-42CB-91DD-059C99D9C569}" type="datetimeFigureOut">
              <a:rPr lang="nl-NL" smtClean="0"/>
              <a:t>14-11-2014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E7C46-E165-4801-B33F-0D012B7E22C0}" type="slidenum">
              <a:rPr lang="nl-NL" smtClean="0"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gjunne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.ppt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4847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nl-NL" sz="5300" dirty="0" smtClean="0"/>
              <a:t>Remittances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How to increase them and</a:t>
            </a:r>
            <a:br>
              <a:rPr lang="nl-NL" dirty="0" smtClean="0"/>
            </a:br>
            <a:r>
              <a:rPr lang="nl-NL" dirty="0" smtClean="0"/>
              <a:t>making them less expensive? 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Gerd</a:t>
            </a:r>
            <a:r>
              <a:rPr lang="en-US" dirty="0" smtClean="0"/>
              <a:t> </a:t>
            </a:r>
            <a:r>
              <a:rPr lang="en-US" dirty="0" err="1" smtClean="0"/>
              <a:t>Junne</a:t>
            </a:r>
            <a:endParaRPr lang="en-US" dirty="0" smtClean="0"/>
          </a:p>
          <a:p>
            <a:r>
              <a:rPr lang="en-US" dirty="0" smtClean="0"/>
              <a:t>Addis, 26 November 2014</a:t>
            </a:r>
          </a:p>
          <a:p>
            <a:r>
              <a:rPr lang="en-US" sz="1800" dirty="0" smtClean="0">
                <a:hlinkClick r:id="rId2"/>
              </a:rPr>
              <a:t>gjunne@gmail.com</a:t>
            </a:r>
            <a:r>
              <a:rPr lang="en-US" sz="1800" dirty="0" smtClean="0"/>
              <a:t> </a:t>
            </a:r>
            <a:endParaRPr lang="nl-NL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 of worldwide remittances</a:t>
            </a: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08" y="1628800"/>
            <a:ext cx="842399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99592" y="5805264"/>
            <a:ext cx="77768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World Bank, Migration and Development Brief 23, 6 October 2014</a:t>
            </a:r>
            <a:endParaRPr lang="nl-NL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this increase had not happened, </a:t>
            </a:r>
            <a:br>
              <a:rPr lang="en-US" dirty="0" smtClean="0"/>
            </a:br>
            <a:r>
              <a:rPr lang="en-US" dirty="0" smtClean="0"/>
              <a:t>we would not be here today </a:t>
            </a:r>
            <a:br>
              <a:rPr lang="en-US" dirty="0" smtClean="0"/>
            </a:br>
            <a:endParaRPr lang="nl-NL" dirty="0"/>
          </a:p>
        </p:txBody>
      </p:sp>
      <p:pic>
        <p:nvPicPr>
          <p:cNvPr id="4" name="Content Placeholder 3" descr="group picture 2011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98131" y="1600200"/>
            <a:ext cx="6747737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Remittances to Africa</a:t>
            </a:r>
            <a:endParaRPr lang="nl-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/>
                <a:gridCol w="1045840"/>
                <a:gridCol w="1045840"/>
                <a:gridCol w="1045840"/>
                <a:gridCol w="1045840"/>
                <a:gridCol w="1045840"/>
                <a:gridCol w="1045840"/>
              </a:tblGrid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r>
                        <a:rPr lang="en-US" sz="3600" dirty="0" smtClean="0"/>
                        <a:t>Remittances in billion US-$</a:t>
                      </a:r>
                      <a:endParaRPr lang="nl-NL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2012</a:t>
                      </a:r>
                      <a:endParaRPr lang="nl-N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2013</a:t>
                      </a:r>
                      <a:endParaRPr lang="nl-N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2014</a:t>
                      </a:r>
                      <a:endParaRPr lang="nl-N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2015</a:t>
                      </a:r>
                      <a:endParaRPr lang="nl-N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2016</a:t>
                      </a:r>
                      <a:endParaRPr lang="nl-N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2017</a:t>
                      </a:r>
                      <a:endParaRPr lang="nl-N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World</a:t>
                      </a:r>
                      <a:endParaRPr lang="nl-NL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531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551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582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608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636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667</a:t>
                      </a:r>
                      <a:endParaRPr lang="nl-NL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Sub-S Africa</a:t>
                      </a:r>
                      <a:endParaRPr lang="nl-N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31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32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33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34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36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38</a:t>
                      </a:r>
                      <a:endParaRPr lang="nl-NL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%</a:t>
                      </a:r>
                      <a:endParaRPr lang="nl-N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5.8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5.8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5.7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5.6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5.7</a:t>
                      </a:r>
                      <a:endParaRPr lang="nl-N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5.7</a:t>
                      </a:r>
                      <a:endParaRPr lang="nl-NL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7544" y="5445224"/>
            <a:ext cx="828092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/>
              <a:t>World Bank, Migration and Development Brief 23, 6 October 2014</a:t>
            </a:r>
            <a:endParaRPr lang="nl-NL" sz="2300" dirty="0" smtClean="0"/>
          </a:p>
          <a:p>
            <a:endParaRPr lang="nl-N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700" dirty="0" smtClean="0"/>
              <a:t>Remittances larger than development aid</a:t>
            </a:r>
            <a:endParaRPr lang="nl-NL" sz="37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67544" y="1844824"/>
            <a:ext cx="4038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7200" dirty="0" smtClean="0"/>
              <a:t>30</a:t>
            </a:r>
            <a:r>
              <a:rPr lang="en-US" sz="6000" dirty="0" smtClean="0"/>
              <a:t> million Africans outside of Africa</a:t>
            </a:r>
            <a:endParaRPr lang="nl-NL" sz="6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7200" dirty="0" smtClean="0"/>
              <a:t> </a:t>
            </a:r>
            <a:r>
              <a:rPr lang="en-US" sz="6000" dirty="0" smtClean="0"/>
              <a:t>remit more money than </a:t>
            </a:r>
            <a:r>
              <a:rPr lang="en-US" sz="5100" dirty="0" smtClean="0"/>
              <a:t>development aid  </a:t>
            </a:r>
            <a:endParaRPr lang="nl-NL" sz="5100" dirty="0"/>
          </a:p>
        </p:txBody>
      </p:sp>
      <p:sp>
        <p:nvSpPr>
          <p:cNvPr id="7" name="Chevron 6"/>
          <p:cNvSpPr/>
          <p:nvPr/>
        </p:nvSpPr>
        <p:spPr>
          <a:xfrm>
            <a:off x="3779912" y="2060848"/>
            <a:ext cx="1224136" cy="3096344"/>
          </a:xfrm>
          <a:prstGeom prst="chevron">
            <a:avLst>
              <a:gd name="adj" fmla="val 6465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5733256"/>
            <a:ext cx="76328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http://www.remittancesgateway.org/index.php?option=com_content&amp;view=article&amp;id=2028:african-diaspora-remittances-better-than-foreign-aid&amp;catid=15:businessweek&amp;Itemid=109</a:t>
            </a:r>
          </a:p>
          <a:p>
            <a:endParaRPr lang="nl-N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blessing …. and some challenges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12776"/>
            <a:ext cx="8229600" cy="4525963"/>
          </a:xfrm>
        </p:spPr>
        <p:txBody>
          <a:bodyPr>
            <a:normAutofit lnSpcReduction="10000"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 smtClean="0"/>
              <a:t>Remittances could be </a:t>
            </a:r>
            <a:r>
              <a:rPr lang="en-US" sz="3600" b="1" dirty="0" smtClean="0"/>
              <a:t>higher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/>
              <a:t>Remittances could be </a:t>
            </a:r>
            <a:r>
              <a:rPr lang="en-US" sz="3600" b="1" dirty="0" smtClean="0"/>
              <a:t>cheaper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/>
              <a:t>More remittances could be sent through </a:t>
            </a:r>
            <a:r>
              <a:rPr lang="en-US" sz="3600" b="1" dirty="0" smtClean="0"/>
              <a:t>formal channels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 smtClean="0"/>
              <a:t>Remittances could be </a:t>
            </a:r>
            <a:r>
              <a:rPr lang="en-US" sz="3600" b="1" dirty="0" smtClean="0"/>
              <a:t>better used </a:t>
            </a:r>
            <a:r>
              <a:rPr lang="en-US" sz="3600" dirty="0" smtClean="0"/>
              <a:t>for development purposes</a:t>
            </a:r>
          </a:p>
          <a:p>
            <a:pPr marL="571500" indent="-571500" algn="ctr">
              <a:buNone/>
            </a:pPr>
            <a:r>
              <a:rPr lang="en-US" sz="6500" b="1" dirty="0" smtClean="0"/>
              <a:t>4 x 4 Strategy</a:t>
            </a:r>
          </a:p>
        </p:txBody>
      </p:sp>
      <p:sp>
        <p:nvSpPr>
          <p:cNvPr id="4" name="Right Arrow 3"/>
          <p:cNvSpPr/>
          <p:nvPr/>
        </p:nvSpPr>
        <p:spPr>
          <a:xfrm>
            <a:off x="827584" y="5229200"/>
            <a:ext cx="1368152" cy="3600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I</a:t>
            </a:r>
            <a:r>
              <a:rPr lang="en-US" dirty="0" smtClean="0"/>
              <a:t>ncrease remittances: Four strategies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Make it easier to remit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Lobby for good payment to migrant workers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Improve the investment climate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Engage with 2</a:t>
            </a:r>
            <a:r>
              <a:rPr lang="en-US" sz="4400" baseline="30000" dirty="0" smtClean="0"/>
              <a:t>nd</a:t>
            </a:r>
            <a:r>
              <a:rPr lang="en-US" sz="4400" dirty="0" smtClean="0"/>
              <a:t> and 3</a:t>
            </a:r>
            <a:r>
              <a:rPr lang="en-US" sz="4400" baseline="30000" dirty="0" smtClean="0"/>
              <a:t>rd</a:t>
            </a:r>
            <a:r>
              <a:rPr lang="en-US" sz="4400" dirty="0" smtClean="0"/>
              <a:t> generation migrants</a:t>
            </a:r>
            <a:endParaRPr lang="nl-NL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Make it easier to remit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Increase the number of channels.</a:t>
            </a:r>
          </a:p>
          <a:p>
            <a:r>
              <a:rPr lang="en-US" dirty="0" smtClean="0"/>
              <a:t>Reduce the costs of remittances.</a:t>
            </a:r>
          </a:p>
          <a:p>
            <a:r>
              <a:rPr lang="en-US" dirty="0" smtClean="0"/>
              <a:t>Increase the number of banks with affiliates in home and host country:</a:t>
            </a:r>
          </a:p>
          <a:p>
            <a:r>
              <a:rPr lang="en-US" dirty="0" smtClean="0"/>
              <a:t>“  … Bank has </a:t>
            </a:r>
            <a:r>
              <a:rPr lang="en-US" dirty="0"/>
              <a:t>rolled out the Diaspora Club banking service designed for you</a:t>
            </a:r>
            <a:r>
              <a:rPr lang="en-US" dirty="0" smtClean="0"/>
              <a:t>, </a:t>
            </a:r>
            <a:r>
              <a:rPr lang="en-US" dirty="0"/>
              <a:t>working or studying abroad! We recognize that, you are special with unique financial needs that include banking in multiple </a:t>
            </a:r>
            <a:r>
              <a:rPr lang="en-US" dirty="0" smtClean="0"/>
              <a:t>currencies”  </a:t>
            </a:r>
            <a:endParaRPr lang="nl-N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Lobby for good payment                   to migrant workers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en-US" dirty="0" smtClean="0"/>
              <a:t>Negotiate higher payments for migrant workers (and less deductions). </a:t>
            </a:r>
          </a:p>
          <a:p>
            <a:r>
              <a:rPr lang="en-US" dirty="0" smtClean="0"/>
              <a:t>Improve pre-departure training.</a:t>
            </a:r>
          </a:p>
          <a:p>
            <a:r>
              <a:rPr lang="en-US" dirty="0" smtClean="0"/>
              <a:t>Make opening of a bank account obligatory before departure.</a:t>
            </a:r>
          </a:p>
          <a:p>
            <a:r>
              <a:rPr lang="en-US" dirty="0" smtClean="0"/>
              <a:t>Reduce costs for recruitment agencies, medical checks, and travel costs.</a:t>
            </a:r>
          </a:p>
          <a:p>
            <a:endParaRPr lang="nl-N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Improve the investment climate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it easier to invest in housing and land.</a:t>
            </a:r>
          </a:p>
          <a:p>
            <a:r>
              <a:rPr lang="en-US" dirty="0" smtClean="0"/>
              <a:t>Make it easier to open a company.</a:t>
            </a:r>
          </a:p>
          <a:p>
            <a:r>
              <a:rPr lang="en-US" dirty="0" smtClean="0"/>
              <a:t>Create a </a:t>
            </a:r>
            <a:r>
              <a:rPr lang="en-US" dirty="0" err="1" smtClean="0"/>
              <a:t>favourable</a:t>
            </a:r>
            <a:r>
              <a:rPr lang="en-US" dirty="0" smtClean="0"/>
              <a:t> taxation for Small and Medium-size enterprises (SMEs).</a:t>
            </a:r>
          </a:p>
          <a:p>
            <a:r>
              <a:rPr lang="en-US" dirty="0" smtClean="0"/>
              <a:t>Provide information on investment opportunities.</a:t>
            </a:r>
          </a:p>
          <a:p>
            <a:r>
              <a:rPr lang="en-US" dirty="0" smtClean="0"/>
              <a:t>Develop “business in a box” models. </a:t>
            </a:r>
          </a:p>
          <a:p>
            <a:r>
              <a:rPr lang="en-US" dirty="0" smtClean="0"/>
              <a:t>Showcase role models. </a:t>
            </a:r>
            <a:endParaRPr lang="nl-N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 Engage with 2</a:t>
            </a:r>
            <a:r>
              <a:rPr lang="en-US" baseline="30000" dirty="0" smtClean="0"/>
              <a:t>nd</a:t>
            </a:r>
            <a:r>
              <a:rPr lang="en-US" dirty="0" smtClean="0"/>
              <a:t> and 3</a:t>
            </a:r>
            <a:r>
              <a:rPr lang="en-US" baseline="30000" dirty="0" smtClean="0"/>
              <a:t>rd</a:t>
            </a:r>
            <a:r>
              <a:rPr lang="en-US" dirty="0" smtClean="0"/>
              <a:t> generation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525963"/>
          </a:xfrm>
        </p:spPr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and 3</a:t>
            </a:r>
            <a:r>
              <a:rPr lang="en-US" baseline="30000" dirty="0" smtClean="0"/>
              <a:t>rd</a:t>
            </a:r>
            <a:r>
              <a:rPr lang="en-US" dirty="0" smtClean="0"/>
              <a:t> generation migrants tend to remit less</a:t>
            </a:r>
          </a:p>
          <a:p>
            <a:r>
              <a:rPr lang="en-US" dirty="0" smtClean="0"/>
              <a:t>Increase involvement of young generation through holidays, internships, school placement, online courses, festivals</a:t>
            </a:r>
            <a:endParaRPr lang="nl-N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7200" dirty="0" smtClean="0"/>
              <a:t>C</a:t>
            </a:r>
            <a:r>
              <a:rPr lang="en-US" sz="7200" dirty="0" smtClean="0"/>
              <a:t>osts</a:t>
            </a:r>
            <a:r>
              <a:rPr lang="en-US" dirty="0" smtClean="0"/>
              <a:t> of remittances :  a “super tax”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/>
          </a:bodyPr>
          <a:lstStyle/>
          <a:p>
            <a:r>
              <a:rPr lang="en-US" dirty="0"/>
              <a:t>Africans face the </a:t>
            </a:r>
            <a:r>
              <a:rPr lang="en-US" b="1" dirty="0"/>
              <a:t>highest remittance fees </a:t>
            </a:r>
            <a:r>
              <a:rPr lang="en-US" b="1" dirty="0" smtClean="0"/>
              <a:t>globally</a:t>
            </a:r>
            <a:endParaRPr lang="en-US" dirty="0"/>
          </a:p>
          <a:p>
            <a:r>
              <a:rPr lang="en-US" dirty="0"/>
              <a:t>R</a:t>
            </a:r>
            <a:r>
              <a:rPr lang="en-US" dirty="0" smtClean="0"/>
              <a:t>educing </a:t>
            </a:r>
            <a:r>
              <a:rPr lang="en-US" dirty="0"/>
              <a:t>remittance charges to global average </a:t>
            </a:r>
            <a:r>
              <a:rPr lang="en-US" dirty="0" smtClean="0"/>
              <a:t>would </a:t>
            </a:r>
            <a:r>
              <a:rPr lang="en-US" dirty="0"/>
              <a:t>generate </a:t>
            </a:r>
            <a:r>
              <a:rPr lang="en-US" b="1" dirty="0"/>
              <a:t>$1.8 billion</a:t>
            </a:r>
            <a:r>
              <a:rPr lang="en-US" dirty="0"/>
              <a:t>, enough to put 14 million children through primary school, or provide clean water to 21 million </a:t>
            </a:r>
            <a:r>
              <a:rPr lang="en-US" dirty="0" smtClean="0"/>
              <a:t>people</a:t>
            </a:r>
            <a:endParaRPr lang="en-US" dirty="0"/>
          </a:p>
          <a:p>
            <a:r>
              <a:rPr lang="en-US" dirty="0"/>
              <a:t>The average cost to transfer $200 to sub-Saharan </a:t>
            </a:r>
            <a:r>
              <a:rPr lang="en-US" b="1" dirty="0"/>
              <a:t>Africa</a:t>
            </a:r>
            <a:r>
              <a:rPr lang="en-US" dirty="0"/>
              <a:t> was about </a:t>
            </a:r>
            <a:r>
              <a:rPr lang="en-US" b="1" dirty="0"/>
              <a:t>12 percent</a:t>
            </a:r>
            <a:r>
              <a:rPr lang="en-US" dirty="0"/>
              <a:t>, compared with a </a:t>
            </a:r>
            <a:r>
              <a:rPr lang="en-US" b="1" dirty="0"/>
              <a:t>global average of 7.8 </a:t>
            </a:r>
            <a:r>
              <a:rPr lang="en-US" dirty="0" smtClean="0"/>
              <a:t>percent</a:t>
            </a:r>
          </a:p>
          <a:p>
            <a:pPr lvl="3">
              <a:buNone/>
            </a:pPr>
            <a:r>
              <a:rPr lang="en-US" dirty="0"/>
              <a:t> </a:t>
            </a:r>
            <a:r>
              <a:rPr lang="en-US" dirty="0" smtClean="0"/>
              <a:t>    			</a:t>
            </a:r>
          </a:p>
          <a:p>
            <a:pPr lvl="3">
              <a:buNone/>
            </a:pPr>
            <a:r>
              <a:rPr lang="en-US" dirty="0"/>
              <a:t>	</a:t>
            </a:r>
            <a:r>
              <a:rPr lang="en-US" dirty="0" smtClean="0"/>
              <a:t>			ODI  - "</a:t>
            </a:r>
            <a:r>
              <a:rPr lang="en-US" dirty="0"/>
              <a:t>Lost in </a:t>
            </a:r>
            <a:r>
              <a:rPr lang="en-US" dirty="0" smtClean="0"/>
              <a:t>intermediation”, London 2014</a:t>
            </a:r>
            <a:endParaRPr lang="en-US" dirty="0"/>
          </a:p>
          <a:p>
            <a:endParaRPr lang="nl-NL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urved-road.jpg"/>
          <p:cNvPicPr>
            <a:picLocks noChangeAspect="1"/>
          </p:cNvPicPr>
          <p:nvPr/>
        </p:nvPicPr>
        <p:blipFill>
          <a:blip r:embed="rId2" cstate="print">
            <a:alphaModFix amt="79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" y="1634397"/>
            <a:ext cx="5226313" cy="5223604"/>
          </a:xfrm>
          <a:prstGeom prst="rect">
            <a:avLst/>
          </a:prstGeom>
        </p:spPr>
      </p:pic>
      <p:grpSp>
        <p:nvGrpSpPr>
          <p:cNvPr id="4" name="Group 31"/>
          <p:cNvGrpSpPr/>
          <p:nvPr/>
        </p:nvGrpSpPr>
        <p:grpSpPr>
          <a:xfrm>
            <a:off x="-1" y="593514"/>
            <a:ext cx="5148065" cy="769441"/>
            <a:chOff x="-1" y="593514"/>
            <a:chExt cx="5148065" cy="769441"/>
          </a:xfrm>
        </p:grpSpPr>
        <p:sp>
          <p:nvSpPr>
            <p:cNvPr id="29" name="TextBox 28"/>
            <p:cNvSpPr txBox="1"/>
            <p:nvPr/>
          </p:nvSpPr>
          <p:spPr>
            <a:xfrm>
              <a:off x="549750" y="593514"/>
              <a:ext cx="459831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4400" dirty="0" smtClean="0">
                  <a:solidFill>
                    <a:srgbClr val="4A9482"/>
                  </a:solidFill>
                  <a:latin typeface="Lantinghei SC Demibold"/>
                  <a:cs typeface="Lantinghei SC Demibold"/>
                </a:rPr>
                <a:t>G20:  5 x 5 plan</a:t>
              </a:r>
              <a:endParaRPr lang="nl-NL" sz="4400" dirty="0">
                <a:solidFill>
                  <a:schemeClr val="bg1">
                    <a:lumMod val="50000"/>
                  </a:schemeClr>
                </a:solidFill>
                <a:latin typeface="Lantinghei SC Extralight"/>
                <a:cs typeface="Lantinghei SC Extralight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-1" y="733045"/>
              <a:ext cx="540910" cy="195857"/>
            </a:xfrm>
            <a:prstGeom prst="rect">
              <a:avLst/>
            </a:prstGeom>
            <a:solidFill>
              <a:srgbClr val="DAC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91537" y="2064297"/>
            <a:ext cx="12051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400" smtClean="0">
                <a:solidFill>
                  <a:srgbClr val="494C52"/>
                </a:solidFill>
                <a:latin typeface="Lantinghei SC Heavy"/>
                <a:cs typeface="Lantinghei SC Heavy"/>
              </a:rPr>
              <a:t>5%</a:t>
            </a:r>
            <a:endParaRPr lang="nl-NL" sz="4400">
              <a:solidFill>
                <a:srgbClr val="494C52"/>
              </a:solidFill>
              <a:latin typeface="Lantinghei SC Heavy"/>
              <a:cs typeface="Lantinghei SC Heavy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54707" y="5308972"/>
            <a:ext cx="18678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 smtClean="0">
                <a:solidFill>
                  <a:srgbClr val="494C52"/>
                </a:solidFill>
                <a:latin typeface="Lantinghei SC Heavy"/>
                <a:cs typeface="Lantinghei SC Heavy"/>
              </a:rPr>
              <a:t>5 </a:t>
            </a:r>
            <a:r>
              <a:rPr lang="nl-NL" sz="4000" dirty="0" smtClean="0">
                <a:solidFill>
                  <a:srgbClr val="494C52"/>
                </a:solidFill>
                <a:latin typeface="Lantinghei SC Heavy"/>
                <a:cs typeface="Lantinghei SC Heavy"/>
              </a:rPr>
              <a:t>years</a:t>
            </a:r>
            <a:endParaRPr lang="nl-NL" sz="4000" dirty="0">
              <a:solidFill>
                <a:srgbClr val="494C52"/>
              </a:solidFill>
              <a:latin typeface="Lantinghei SC Heavy"/>
              <a:cs typeface="Lantinghei SC Heavy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597228" y="2492896"/>
            <a:ext cx="3546772" cy="1594802"/>
          </a:xfrm>
          <a:prstGeom prst="rect">
            <a:avLst/>
          </a:prstGeom>
          <a:solidFill>
            <a:srgbClr val="DAC1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latin typeface="Lantinghei SC Demibold"/>
                <a:cs typeface="Lantinghei SC Demibold"/>
              </a:rPr>
              <a:t>Cost reduction for remittances</a:t>
            </a:r>
            <a:endParaRPr lang="nl-NL" sz="3600" dirty="0">
              <a:latin typeface="Lantinghei SC Demibold"/>
              <a:cs typeface="Lantinghei SC Demibol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2A824-0815-5B46-BEA9-783E796EC918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99158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R</a:t>
            </a:r>
            <a:r>
              <a:rPr lang="en-US" dirty="0" smtClean="0"/>
              <a:t>educe the costs of remittances:  four strategies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More competition between Remittances </a:t>
            </a:r>
            <a:r>
              <a:rPr lang="en-US" dirty="0"/>
              <a:t>S</a:t>
            </a:r>
            <a:r>
              <a:rPr lang="en-US" dirty="0" smtClean="0"/>
              <a:t>ervices Providers  (RSPs)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Control of exchange rates of RSPs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New technologies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Youth as enablers</a:t>
            </a:r>
            <a:endParaRPr lang="nl-NL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More competition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 away with monopolies.</a:t>
            </a:r>
          </a:p>
          <a:p>
            <a:r>
              <a:rPr lang="en-US" dirty="0" smtClean="0"/>
              <a:t>Abolish exclusivity arrangements that many Money Transfer </a:t>
            </a:r>
            <a:r>
              <a:rPr lang="en-US" dirty="0" err="1" smtClean="0"/>
              <a:t>Organisations</a:t>
            </a:r>
            <a:r>
              <a:rPr lang="en-US" dirty="0" smtClean="0"/>
              <a:t> (such as Western Union and </a:t>
            </a:r>
            <a:r>
              <a:rPr lang="en-US" dirty="0" err="1" smtClean="0"/>
              <a:t>Moneygram</a:t>
            </a:r>
            <a:r>
              <a:rPr lang="en-US" dirty="0" smtClean="0"/>
              <a:t>) have with their agents. That limits competition.</a:t>
            </a:r>
          </a:p>
          <a:p>
            <a:r>
              <a:rPr lang="en-US" dirty="0" smtClean="0"/>
              <a:t>Broaden the range of institutions that can serve as agents, especially in peripheral rural areas – include e.g. post offices and microfinance </a:t>
            </a:r>
            <a:r>
              <a:rPr lang="en-US" dirty="0" err="1" smtClean="0"/>
              <a:t>organisations</a:t>
            </a:r>
            <a:r>
              <a:rPr lang="en-US" dirty="0"/>
              <a:t>.</a:t>
            </a:r>
            <a:endParaRPr lang="nl-NL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Control of exchange rates of RSPs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fees of RSPs are internationally under pressure</a:t>
            </a:r>
          </a:p>
          <a:p>
            <a:r>
              <a:rPr lang="en-US" dirty="0" smtClean="0"/>
              <a:t>… some RSPs have lowered commissions, but compensate that by applying exchange rates which provide them with the same margins as before in a way which is</a:t>
            </a:r>
          </a:p>
          <a:p>
            <a:r>
              <a:rPr lang="en-US" dirty="0" smtClean="0"/>
              <a:t>… much less transparent. </a:t>
            </a:r>
            <a:endParaRPr lang="nl-NL" dirty="0"/>
          </a:p>
        </p:txBody>
      </p:sp>
      <p:pic>
        <p:nvPicPr>
          <p:cNvPr id="3074" name="Picture 2" descr="agu_study_abroad_exchange_rat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365104"/>
            <a:ext cx="2723456" cy="2042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New technologies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One of the conclusions from: </a:t>
            </a:r>
            <a:endParaRPr lang="nl-NL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4008" y="1844824"/>
            <a:ext cx="4038600" cy="45259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“The fast development of technologies including </a:t>
            </a:r>
            <a:r>
              <a:rPr lang="en-US" sz="3200" dirty="0" err="1" smtClean="0"/>
              <a:t>smartphones</a:t>
            </a:r>
            <a:r>
              <a:rPr lang="en-US" sz="3200" dirty="0" smtClean="0"/>
              <a:t>, cloud-based solutions and real-time payments was not anticipated.” </a:t>
            </a:r>
            <a:endParaRPr lang="nl-NL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708920"/>
            <a:ext cx="3274635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expansion of “mobile money”</a:t>
            </a:r>
            <a:endParaRPr lang="nl-NL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90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Mauritius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Zambia: Mobile money accounts surpass bank accounts</a:t>
                      </a:r>
                      <a:endParaRPr lang="nl-N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8130" name="Picture 2" descr="http://blog.techcore.co.mz/wp-content/uploads/MKESH.gif"/>
          <p:cNvPicPr>
            <a:picLocks noChangeAspect="1" noChangeArrowheads="1"/>
          </p:cNvPicPr>
          <p:nvPr/>
        </p:nvPicPr>
        <p:blipFill>
          <a:blip r:embed="rId2" cstate="print"/>
          <a:srcRect l="20744" t="3259" r="22788"/>
          <a:stretch>
            <a:fillRect/>
          </a:stretch>
        </p:blipFill>
        <p:spPr bwMode="auto">
          <a:xfrm>
            <a:off x="3203848" y="1988840"/>
            <a:ext cx="2736304" cy="1657880"/>
          </a:xfrm>
          <a:prstGeom prst="rect">
            <a:avLst/>
          </a:prstGeom>
          <a:noFill/>
        </p:spPr>
      </p:pic>
      <p:pic>
        <p:nvPicPr>
          <p:cNvPr id="48132" name="Picture 4" descr="http://m.arabianbusiness.com/incoming/article25377.ece/ALTERNATES/g1l/Zain2_thum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17032"/>
            <a:ext cx="2601196" cy="1728192"/>
          </a:xfrm>
          <a:prstGeom prst="rect">
            <a:avLst/>
          </a:prstGeom>
          <a:noFill/>
        </p:spPr>
      </p:pic>
      <p:pic>
        <p:nvPicPr>
          <p:cNvPr id="48134" name="Picture 6" descr="iPhone Screenshot 1"/>
          <p:cNvPicPr>
            <a:picLocks noChangeAspect="1" noChangeArrowheads="1"/>
          </p:cNvPicPr>
          <p:nvPr/>
        </p:nvPicPr>
        <p:blipFill>
          <a:blip r:embed="rId4" cstate="print"/>
          <a:srcRect b="65395"/>
          <a:stretch>
            <a:fillRect/>
          </a:stretch>
        </p:blipFill>
        <p:spPr bwMode="auto">
          <a:xfrm>
            <a:off x="467544" y="1988840"/>
            <a:ext cx="2736304" cy="1620001"/>
          </a:xfrm>
          <a:prstGeom prst="rect">
            <a:avLst/>
          </a:prstGeom>
          <a:noFill/>
        </p:spPr>
      </p:pic>
      <p:pic>
        <p:nvPicPr>
          <p:cNvPr id="48136" name="Picture 8" descr="http://4.bp.blogspot.com/_0MEm1HE35KM/TIUNWCa8ERI/AAAAAAAAAAM/zZVaWLcZaK4/s1600/Final+MobiPay+logo+re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1988840"/>
            <a:ext cx="2736304" cy="1605868"/>
          </a:xfrm>
          <a:prstGeom prst="rect">
            <a:avLst/>
          </a:prstGeom>
          <a:noFill/>
        </p:spPr>
      </p:pic>
      <p:pic>
        <p:nvPicPr>
          <p:cNvPr id="48138" name="Picture 10" descr="MTN Mobile Mone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3717032"/>
            <a:ext cx="2857500" cy="1895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552728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4</a:t>
            </a:r>
            <a:r>
              <a:rPr lang="en-US" dirty="0" smtClean="0"/>
              <a:t>. Youth as enablers:</a:t>
            </a:r>
            <a:endParaRPr lang="nl-NL" dirty="0"/>
          </a:p>
        </p:txBody>
      </p:sp>
      <p:pic>
        <p:nvPicPr>
          <p:cNvPr id="4" name="Content Placeholder 3" descr="Youth teaching IC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59198" y="1600201"/>
            <a:ext cx="3409584" cy="2260847"/>
          </a:xfrm>
        </p:spPr>
      </p:pic>
      <p:sp>
        <p:nvSpPr>
          <p:cNvPr id="5" name="TextBox 4"/>
          <p:cNvSpPr txBox="1"/>
          <p:nvPr/>
        </p:nvSpPr>
        <p:spPr>
          <a:xfrm>
            <a:off x="1187624" y="4005064"/>
            <a:ext cx="345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smtClean="0"/>
              <a:t>http://www.elearning-africa.com/eLA_Newsportal/wp-content/uploads/eLA11-Youth1.jpg</a:t>
            </a:r>
            <a:endParaRPr lang="nl-NL" sz="800" dirty="0"/>
          </a:p>
        </p:txBody>
      </p:sp>
      <p:sp>
        <p:nvSpPr>
          <p:cNvPr id="6" name="TextBox 5"/>
          <p:cNvSpPr txBox="1"/>
          <p:nvPr/>
        </p:nvSpPr>
        <p:spPr>
          <a:xfrm>
            <a:off x="4788024" y="1628800"/>
            <a:ext cx="32403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Reach out to second and third generation migrants – to teach their parents how to use new remittances technologies.</a:t>
            </a:r>
            <a:endParaRPr lang="nl-N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4365104"/>
            <a:ext cx="73448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This would help to reach TWO objectives:</a:t>
            </a:r>
          </a:p>
          <a:p>
            <a:pPr marL="514350" indent="-514350">
              <a:buAutoNum type="alphaLcParenR"/>
            </a:pPr>
            <a:r>
              <a:rPr lang="en-US" sz="2800" dirty="0" smtClean="0"/>
              <a:t>It would facilitate the adoption of cheaper remittances channels by the parents</a:t>
            </a:r>
          </a:p>
          <a:p>
            <a:pPr marL="514350" indent="-514350">
              <a:buAutoNum type="alphaLcParenR"/>
            </a:pPr>
            <a:r>
              <a:rPr lang="en-US" sz="2800" dirty="0" smtClean="0"/>
              <a:t>It would help to mobilize second and third generation </a:t>
            </a:r>
            <a:r>
              <a:rPr lang="en-US" sz="2800" dirty="0" err="1" smtClean="0"/>
              <a:t>diaspora</a:t>
            </a:r>
            <a:r>
              <a:rPr lang="en-US" sz="2800" dirty="0" smtClean="0"/>
              <a:t> youth. </a:t>
            </a:r>
            <a:endParaRPr lang="nl-NL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More remittances into formal channels: four strategies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Give up managed exchange rates to avoid a black market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Limit overregulation of remittance services providers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Make sure that every citizen can open a bank account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Expand the use and ease of mobile payments</a:t>
            </a:r>
            <a:endParaRPr lang="nl-NL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1. Give up managed exchange rates to avoid a black market</a:t>
            </a:r>
            <a:br>
              <a:rPr lang="en-US" dirty="0" smtClean="0"/>
            </a:b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long as the exchange rate on the black market is more advantageous than the official exchange rate, it remains difficult to get remittances into official channels </a:t>
            </a:r>
            <a:endParaRPr lang="nl-NL" dirty="0"/>
          </a:p>
        </p:txBody>
      </p:sp>
      <p:pic>
        <p:nvPicPr>
          <p:cNvPr id="18434" name="Picture 2" descr="http://i.dailymail.co.uk/i/pix/2014/01/30/article-2548646-1B13770E00000578-161_634x332.jpg"/>
          <p:cNvPicPr>
            <a:picLocks noChangeAspect="1" noChangeArrowheads="1"/>
          </p:cNvPicPr>
          <p:nvPr/>
        </p:nvPicPr>
        <p:blipFill>
          <a:blip r:embed="rId2" cstate="print"/>
          <a:srcRect b="5965"/>
          <a:stretch>
            <a:fillRect/>
          </a:stretch>
        </p:blipFill>
        <p:spPr bwMode="auto">
          <a:xfrm>
            <a:off x="1547664" y="3645024"/>
            <a:ext cx="6038850" cy="29736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2. Limit overregulation of remittance services providers</a:t>
            </a:r>
            <a:br>
              <a:rPr lang="en-US" dirty="0" smtClean="0"/>
            </a:b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7410" name="Picture 2" descr="http://www.dhakatribune.com/sites/default/files/fatf_tru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8286750" cy="47922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Make sure that every citizen can open a bank account</a:t>
            </a:r>
            <a:br>
              <a:rPr lang="en-US" dirty="0" smtClean="0"/>
            </a:b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Excellent example: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The Central Bank of Bangladesh ordered banks to open bank accounts for 19 million farmers.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Make opening of a bank account a step of any pre-departure </a:t>
            </a:r>
            <a:r>
              <a:rPr lang="en-US" dirty="0" err="1" smtClean="0"/>
              <a:t>programme</a:t>
            </a:r>
            <a:r>
              <a:rPr lang="en-US" dirty="0" smtClean="0"/>
              <a:t>. </a:t>
            </a:r>
            <a:endParaRPr lang="nl-NL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4. Expand the use and ease of </a:t>
            </a:r>
            <a:r>
              <a:rPr lang="en-US" dirty="0" err="1" smtClean="0"/>
              <a:t>inernational</a:t>
            </a:r>
            <a:r>
              <a:rPr lang="en-US" dirty="0" smtClean="0"/>
              <a:t> mobile payments </a:t>
            </a:r>
            <a:br>
              <a:rPr lang="en-US" dirty="0" smtClean="0"/>
            </a:br>
            <a:endParaRPr lang="nl-NL" dirty="0"/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11960" y="3068960"/>
          <a:ext cx="4570413" cy="3427413"/>
        </p:xfrm>
        <a:graphic>
          <a:graphicData uri="http://schemas.openxmlformats.org/presentationml/2006/ole">
            <p:oleObj spid="_x0000_s49154" name="Presentation" r:id="rId3" imgW="4570581" imgH="3427541" progId="PowerPoint.Show.12">
              <p:embed/>
            </p:oleObj>
          </a:graphicData>
        </a:graphic>
      </p:graphicFrame>
      <p:pic>
        <p:nvPicPr>
          <p:cNvPr id="10243" name="Picture 3" descr="https://encrypted-tbn1.gstatic.com/images?q=tbn:ANd9GcS58qQu9dMrANBUyceYk6TwcQmgBVcEP81OcMYY1eNnMABLfeT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68760"/>
            <a:ext cx="4104456" cy="4104456"/>
          </a:xfrm>
          <a:prstGeom prst="rect">
            <a:avLst/>
          </a:prstGeom>
          <a:noFill/>
        </p:spPr>
      </p:pic>
      <p:sp>
        <p:nvSpPr>
          <p:cNvPr id="6" name="Curved Down Arrow 5"/>
          <p:cNvSpPr/>
          <p:nvPr/>
        </p:nvSpPr>
        <p:spPr>
          <a:xfrm rot="2505772">
            <a:off x="3020697" y="1835182"/>
            <a:ext cx="3456384" cy="1201065"/>
          </a:xfrm>
          <a:prstGeom prst="curvedDownArrow">
            <a:avLst>
              <a:gd name="adj1" fmla="val 25000"/>
              <a:gd name="adj2" fmla="val 12203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Better use of remittances for development: four strategies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Formal channels create leverage of the domestic financial system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Collective remittances help to improve infrastructure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 </a:t>
            </a:r>
            <a:r>
              <a:rPr lang="en-US" sz="3600" dirty="0" err="1" smtClean="0"/>
              <a:t>Philantropist</a:t>
            </a:r>
            <a:r>
              <a:rPr lang="en-US" sz="3600" dirty="0" smtClean="0"/>
              <a:t> investment reduces inequalities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Investment in entrepreneurship reduce dependency on remittances</a:t>
            </a:r>
            <a:endParaRPr lang="nl-NL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 Formal channels create leverage of the domestic financial system</a:t>
            </a:r>
            <a:endParaRPr lang="nl-NL" dirty="0"/>
          </a:p>
        </p:txBody>
      </p:sp>
      <p:pic>
        <p:nvPicPr>
          <p:cNvPr id="50178" name="Picture 2" descr="http://static1.vietstock.vn/indochinastock/images/2013/09/21/Singapore-lender-ey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00808"/>
            <a:ext cx="6696744" cy="45091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</a:t>
            </a:r>
            <a:r>
              <a:rPr lang="en-US" dirty="0" smtClean="0"/>
              <a:t>Collective remittances help to improve infrastructure</a:t>
            </a:r>
            <a:br>
              <a:rPr lang="en-US" dirty="0" smtClean="0"/>
            </a:br>
            <a:endParaRPr lang="nl-NL" dirty="0"/>
          </a:p>
        </p:txBody>
      </p:sp>
      <p:pic>
        <p:nvPicPr>
          <p:cNvPr id="9218" name="Picture 2" descr="C:\Users\gjunne\AppData\Local\Temp\msohtmlclip1\01\clip_image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12776"/>
            <a:ext cx="7344816" cy="423617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87624" y="5877272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www.rfcd.net</a:t>
            </a:r>
            <a:endParaRPr lang="nl-NL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</a:t>
            </a:r>
            <a:r>
              <a:rPr lang="en-US" dirty="0" err="1" smtClean="0"/>
              <a:t>Philantropist</a:t>
            </a:r>
            <a:r>
              <a:rPr lang="en-US" dirty="0" smtClean="0"/>
              <a:t> investment reduces inequalities</a:t>
            </a:r>
            <a:endParaRPr lang="nl-NL" dirty="0"/>
          </a:p>
        </p:txBody>
      </p:sp>
      <p:pic>
        <p:nvPicPr>
          <p:cNvPr id="8194" name="Picture 2" descr="Invest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628800"/>
            <a:ext cx="6984776" cy="46565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 </a:t>
            </a:r>
            <a:r>
              <a:rPr lang="en-US" dirty="0" smtClean="0"/>
              <a:t>Investment in entrepreneurship reduce dependency on remittances</a:t>
            </a: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7172" name="Picture 4" descr="http://i1.ytimg.com/vi/ROmIax7bDoU/0.jpg"/>
          <p:cNvPicPr>
            <a:picLocks noChangeAspect="1" noChangeArrowheads="1"/>
          </p:cNvPicPr>
          <p:nvPr/>
        </p:nvPicPr>
        <p:blipFill>
          <a:blip r:embed="rId2" cstate="print"/>
          <a:srcRect t="13889" b="19444"/>
          <a:stretch>
            <a:fillRect/>
          </a:stretch>
        </p:blipFill>
        <p:spPr bwMode="auto">
          <a:xfrm>
            <a:off x="1115616" y="1988840"/>
            <a:ext cx="6912768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 Remittances Institute</a:t>
            </a:r>
            <a:endParaRPr lang="nl-NL" dirty="0"/>
          </a:p>
        </p:txBody>
      </p:sp>
      <p:pic>
        <p:nvPicPr>
          <p:cNvPr id="25602" name="Picture 2" descr="C:\Users\gjunne\AppData\Local\Temp\msohtmlclip1\01\clip_image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6979929" cy="36724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71600" y="4725144"/>
            <a:ext cx="54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project is led by </a:t>
            </a:r>
            <a:r>
              <a:rPr lang="en-US" sz="2400" dirty="0" smtClean="0"/>
              <a:t>the African </a:t>
            </a:r>
            <a:r>
              <a:rPr lang="en-US" sz="2400" dirty="0"/>
              <a:t>Union with the support of the World Bank and the European Commission, and in cooperation with </a:t>
            </a:r>
            <a:r>
              <a:rPr lang="en-US" sz="2400" dirty="0" smtClean="0"/>
              <a:t>ADB and IOM. </a:t>
            </a:r>
            <a:endParaRPr lang="nl-NL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020272" y="4869160"/>
            <a:ext cx="1728192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chemeClr val="bg1"/>
              </a:solidFill>
            </a:endParaRPr>
          </a:p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THANK YOU    !</a:t>
            </a:r>
            <a:endParaRPr lang="nl-NL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947</Words>
  <Application>Microsoft Office PowerPoint</Application>
  <PresentationFormat>On-screen Show (4:3)</PresentationFormat>
  <Paragraphs>145</Paragraphs>
  <Slides>30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Microsoft Office PowerPoint Presentation</vt:lpstr>
      <vt:lpstr>Remittances How to increase them and making them less expensive? </vt:lpstr>
      <vt:lpstr>Increase of worldwide remittances</vt:lpstr>
      <vt:lpstr>If this increase had not happened,  we would not be here today  </vt:lpstr>
      <vt:lpstr>Remittances to Africa</vt:lpstr>
      <vt:lpstr>Remittances larger than development aid</vt:lpstr>
      <vt:lpstr>A blessing …. and some challenges</vt:lpstr>
      <vt:lpstr>Increase remittances: Four strategies</vt:lpstr>
      <vt:lpstr>1. Make it easier to remit</vt:lpstr>
      <vt:lpstr>2. Lobby for good payment                   to migrant workers</vt:lpstr>
      <vt:lpstr>3. Improve the investment climate</vt:lpstr>
      <vt:lpstr>4. Engage with 2nd and 3rd generation </vt:lpstr>
      <vt:lpstr>Costs of remittances :  a “super tax”</vt:lpstr>
      <vt:lpstr>Slide 13</vt:lpstr>
      <vt:lpstr>Reduce the costs of remittances:  four strategies</vt:lpstr>
      <vt:lpstr>1. More competition </vt:lpstr>
      <vt:lpstr>2. Control of exchange rates of RSPs </vt:lpstr>
      <vt:lpstr>3. New technologies</vt:lpstr>
      <vt:lpstr>Fast expansion of “mobile money”</vt:lpstr>
      <vt:lpstr>4. Youth as enablers:</vt:lpstr>
      <vt:lpstr>More remittances into formal channels: four strategies</vt:lpstr>
      <vt:lpstr>1. Give up managed exchange rates to avoid a black market </vt:lpstr>
      <vt:lpstr> 2. Limit overregulation of remittance services providers </vt:lpstr>
      <vt:lpstr>3. Make sure that every citizen can open a bank account </vt:lpstr>
      <vt:lpstr>4. Expand the use and ease of inernational mobile payments  </vt:lpstr>
      <vt:lpstr>Better use of remittances for development: four strategies</vt:lpstr>
      <vt:lpstr>1. Formal channels create leverage of the domestic financial system</vt:lpstr>
      <vt:lpstr>2. Collective remittances help to improve infrastructure </vt:lpstr>
      <vt:lpstr>3. Philantropist investment reduces inequalities</vt:lpstr>
      <vt:lpstr>4. Investment in entrepreneurship reduce dependency on remittances </vt:lpstr>
      <vt:lpstr>African Remittances Institute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Remittances How to increase them and making them less expensive? </dc:title>
  <dc:creator>gjunne</dc:creator>
  <cp:lastModifiedBy>gjunne</cp:lastModifiedBy>
  <cp:revision>8</cp:revision>
  <dcterms:created xsi:type="dcterms:W3CDTF">2014-11-14T11:56:48Z</dcterms:created>
  <dcterms:modified xsi:type="dcterms:W3CDTF">2014-11-15T16:23:01Z</dcterms:modified>
</cp:coreProperties>
</file>