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Default Extension="vml" ContentType="application/vnd.openxmlformats-officedocument.vmlDrawing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6"/>
  </p:handoutMasterIdLst>
  <p:sldIdLst>
    <p:sldId id="256" r:id="rId2"/>
    <p:sldId id="258" r:id="rId3"/>
    <p:sldId id="284" r:id="rId4"/>
    <p:sldId id="269" r:id="rId5"/>
    <p:sldId id="257" r:id="rId6"/>
    <p:sldId id="259" r:id="rId7"/>
    <p:sldId id="260" r:id="rId8"/>
    <p:sldId id="264" r:id="rId9"/>
    <p:sldId id="294" r:id="rId10"/>
    <p:sldId id="270" r:id="rId11"/>
    <p:sldId id="266" r:id="rId12"/>
    <p:sldId id="265" r:id="rId13"/>
    <p:sldId id="267" r:id="rId14"/>
    <p:sldId id="283" r:id="rId15"/>
    <p:sldId id="281" r:id="rId16"/>
    <p:sldId id="295" r:id="rId17"/>
    <p:sldId id="268" r:id="rId18"/>
    <p:sldId id="263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82" r:id="rId28"/>
    <p:sldId id="271" r:id="rId29"/>
    <p:sldId id="274" r:id="rId30"/>
    <p:sldId id="275" r:id="rId31"/>
    <p:sldId id="276" r:id="rId32"/>
    <p:sldId id="277" r:id="rId33"/>
    <p:sldId id="278" r:id="rId34"/>
    <p:sldId id="293" r:id="rId35"/>
  </p:sldIdLst>
  <p:sldSz cx="9144000" cy="6858000" type="screen4x3"/>
  <p:notesSz cx="6865938" cy="99964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l-NL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Sheet1!$A$2:$A$5</c:f>
              <c:strCache>
                <c:ptCount val="2"/>
                <c:pt idx="0">
                  <c:v>Social enterprises</c:v>
                </c:pt>
                <c:pt idx="1">
                  <c:v>Sales (mio.)2000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2000</c:v>
                </c:pt>
                <c:pt idx="1">
                  <c:v>2000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</c:v>
                </c:pt>
              </c:strCache>
            </c:strRef>
          </c:tx>
          <c:cat>
            <c:strRef>
              <c:f>Sheet1!$A$2:$A$5</c:f>
              <c:strCache>
                <c:ptCount val="2"/>
                <c:pt idx="0">
                  <c:v>Social enterprises</c:v>
                </c:pt>
                <c:pt idx="1">
                  <c:v>Sales (mio.)2000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5000</c:v>
                </c:pt>
                <c:pt idx="1">
                  <c:v>3500</c:v>
                </c:pt>
              </c:numCache>
            </c:numRef>
          </c:val>
        </c:ser>
        <c:dLbls/>
        <c:axId val="142437760"/>
        <c:axId val="145769600"/>
      </c:barChart>
      <c:catAx>
        <c:axId val="142437760"/>
        <c:scaling>
          <c:orientation val="minMax"/>
        </c:scaling>
        <c:axPos val="b"/>
        <c:numFmt formatCode="General" sourceLinked="0"/>
        <c:tickLblPos val="nextTo"/>
        <c:crossAx val="145769600"/>
        <c:crosses val="autoZero"/>
        <c:auto val="1"/>
        <c:lblAlgn val="ctr"/>
        <c:lblOffset val="100"/>
      </c:catAx>
      <c:valAx>
        <c:axId val="145769600"/>
        <c:scaling>
          <c:orientation val="minMax"/>
        </c:scaling>
        <c:axPos val="l"/>
        <c:majorGridlines/>
        <c:numFmt formatCode="General" sourceLinked="1"/>
        <c:tickLblPos val="nextTo"/>
        <c:crossAx val="14243776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nl-NL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DFDBCB-66DB-442F-9D06-B7608234D379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D060B60-4715-4E2A-92EA-9DBB7425F8A1}">
      <dgm:prSet phldrT="[Text]"/>
      <dgm:spPr/>
      <dgm:t>
        <a:bodyPr/>
        <a:lstStyle/>
        <a:p>
          <a:r>
            <a:rPr lang="en-US" dirty="0" smtClean="0"/>
            <a:t>product</a:t>
          </a:r>
          <a:endParaRPr lang="nl-NL" dirty="0"/>
        </a:p>
      </dgm:t>
    </dgm:pt>
    <dgm:pt modelId="{0ED68128-FE97-4326-99DA-D19129882777}" type="parTrans" cxnId="{732A42AA-99BA-4C20-914E-3F423EDC8A11}">
      <dgm:prSet/>
      <dgm:spPr/>
      <dgm:t>
        <a:bodyPr/>
        <a:lstStyle/>
        <a:p>
          <a:endParaRPr lang="nl-NL"/>
        </a:p>
      </dgm:t>
    </dgm:pt>
    <dgm:pt modelId="{3AA78CD1-46A6-46A9-B60D-8085E4CB00FE}" type="sibTrans" cxnId="{732A42AA-99BA-4C20-914E-3F423EDC8A11}">
      <dgm:prSet/>
      <dgm:spPr/>
      <dgm:t>
        <a:bodyPr/>
        <a:lstStyle/>
        <a:p>
          <a:endParaRPr lang="nl-NL"/>
        </a:p>
      </dgm:t>
    </dgm:pt>
    <dgm:pt modelId="{8251307C-D882-4D76-9EEE-86FABE8EFEC0}">
      <dgm:prSet phldrT="[Text]"/>
      <dgm:spPr/>
      <dgm:t>
        <a:bodyPr/>
        <a:lstStyle/>
        <a:p>
          <a:r>
            <a:rPr lang="en-US" dirty="0" smtClean="0"/>
            <a:t>process</a:t>
          </a:r>
          <a:endParaRPr lang="nl-NL" dirty="0"/>
        </a:p>
      </dgm:t>
    </dgm:pt>
    <dgm:pt modelId="{38A32A3E-2489-4C3E-BC22-E763842F1F92}" type="parTrans" cxnId="{F70CB9B7-4B9A-475A-BE2A-369047EFE952}">
      <dgm:prSet/>
      <dgm:spPr/>
      <dgm:t>
        <a:bodyPr/>
        <a:lstStyle/>
        <a:p>
          <a:endParaRPr lang="nl-NL"/>
        </a:p>
      </dgm:t>
    </dgm:pt>
    <dgm:pt modelId="{06AEC032-19F7-459B-B647-F8E53691EDC8}" type="sibTrans" cxnId="{F70CB9B7-4B9A-475A-BE2A-369047EFE952}">
      <dgm:prSet/>
      <dgm:spPr/>
      <dgm:t>
        <a:bodyPr/>
        <a:lstStyle/>
        <a:p>
          <a:endParaRPr lang="nl-NL"/>
        </a:p>
      </dgm:t>
    </dgm:pt>
    <dgm:pt modelId="{D24312EC-8887-4D2A-A7AD-9DD83ED3DCDF}">
      <dgm:prSet phldrT="[Text]"/>
      <dgm:spPr/>
      <dgm:t>
        <a:bodyPr/>
        <a:lstStyle/>
        <a:p>
          <a:r>
            <a:rPr lang="en-US" dirty="0" smtClean="0"/>
            <a:t>staff</a:t>
          </a:r>
          <a:endParaRPr lang="nl-NL" dirty="0"/>
        </a:p>
      </dgm:t>
    </dgm:pt>
    <dgm:pt modelId="{96A0133B-3720-4FA2-8160-2BAFBB80AD09}" type="parTrans" cxnId="{8FEEFABB-0853-467F-81AB-9A2CB19A0972}">
      <dgm:prSet/>
      <dgm:spPr/>
      <dgm:t>
        <a:bodyPr/>
        <a:lstStyle/>
        <a:p>
          <a:endParaRPr lang="nl-NL"/>
        </a:p>
      </dgm:t>
    </dgm:pt>
    <dgm:pt modelId="{6D083CCA-8680-47FA-A4B8-A29EB229277F}" type="sibTrans" cxnId="{8FEEFABB-0853-467F-81AB-9A2CB19A0972}">
      <dgm:prSet/>
      <dgm:spPr/>
      <dgm:t>
        <a:bodyPr/>
        <a:lstStyle/>
        <a:p>
          <a:endParaRPr lang="nl-NL"/>
        </a:p>
      </dgm:t>
    </dgm:pt>
    <dgm:pt modelId="{18EDA71D-843E-4CAA-9557-3D6B3F1CCF71}">
      <dgm:prSet phldrT="[Text]"/>
      <dgm:spPr/>
      <dgm:t>
        <a:bodyPr/>
        <a:lstStyle/>
        <a:p>
          <a:r>
            <a:rPr lang="en-US" dirty="0" smtClean="0"/>
            <a:t>clients</a:t>
          </a:r>
          <a:endParaRPr lang="nl-NL" dirty="0"/>
        </a:p>
      </dgm:t>
    </dgm:pt>
    <dgm:pt modelId="{52672899-A999-4EAA-A82E-5B53D86FBE95}" type="parTrans" cxnId="{7F3529B5-CF13-4CEB-8E43-2F9CD0D08347}">
      <dgm:prSet/>
      <dgm:spPr/>
      <dgm:t>
        <a:bodyPr/>
        <a:lstStyle/>
        <a:p>
          <a:endParaRPr lang="nl-NL"/>
        </a:p>
      </dgm:t>
    </dgm:pt>
    <dgm:pt modelId="{1E167CE2-CBDF-4F1E-94D4-A32DF6757CA9}" type="sibTrans" cxnId="{7F3529B5-CF13-4CEB-8E43-2F9CD0D08347}">
      <dgm:prSet/>
      <dgm:spPr/>
      <dgm:t>
        <a:bodyPr/>
        <a:lstStyle/>
        <a:p>
          <a:endParaRPr lang="nl-NL"/>
        </a:p>
      </dgm:t>
    </dgm:pt>
    <dgm:pt modelId="{0C6DF7D9-79A1-457D-8553-51D17068A2D9}">
      <dgm:prSet phldrT="[Text]"/>
      <dgm:spPr/>
      <dgm:t>
        <a:bodyPr/>
        <a:lstStyle/>
        <a:p>
          <a:r>
            <a:rPr lang="en-US" dirty="0" smtClean="0"/>
            <a:t>routine</a:t>
          </a:r>
          <a:endParaRPr lang="nl-NL" dirty="0"/>
        </a:p>
      </dgm:t>
    </dgm:pt>
    <dgm:pt modelId="{9C951A19-E7FD-423E-B1E9-A06EE2869F9C}" type="parTrans" cxnId="{937B4B21-C845-4BD8-8AEA-EB65CDF16CCE}">
      <dgm:prSet/>
      <dgm:spPr/>
      <dgm:t>
        <a:bodyPr/>
        <a:lstStyle/>
        <a:p>
          <a:endParaRPr lang="nl-NL"/>
        </a:p>
      </dgm:t>
    </dgm:pt>
    <dgm:pt modelId="{8BBD186C-CC59-4CED-A1D2-3C8C96271558}" type="sibTrans" cxnId="{937B4B21-C845-4BD8-8AEA-EB65CDF16CCE}">
      <dgm:prSet/>
      <dgm:spPr/>
      <dgm:t>
        <a:bodyPr/>
        <a:lstStyle/>
        <a:p>
          <a:endParaRPr lang="nl-NL"/>
        </a:p>
      </dgm:t>
    </dgm:pt>
    <dgm:pt modelId="{81686C60-7D34-420F-A2A5-7857A2F38A6C}" type="pres">
      <dgm:prSet presAssocID="{17DFDBCB-66DB-442F-9D06-B7608234D37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1419DE14-C81C-4B1B-9A74-0C8C3443FE29}" type="pres">
      <dgm:prSet presAssocID="{1D060B60-4715-4E2A-92EA-9DBB7425F8A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49E8C56-B6B7-4A53-99BA-F0C87253662E}" type="pres">
      <dgm:prSet presAssocID="{1D060B60-4715-4E2A-92EA-9DBB7425F8A1}" presName="spNode" presStyleCnt="0"/>
      <dgm:spPr/>
    </dgm:pt>
    <dgm:pt modelId="{7607F653-F626-4689-B2F0-57BA7D80B1E1}" type="pres">
      <dgm:prSet presAssocID="{3AA78CD1-46A6-46A9-B60D-8085E4CB00FE}" presName="sibTrans" presStyleLbl="sibTrans1D1" presStyleIdx="0" presStyleCnt="5"/>
      <dgm:spPr/>
      <dgm:t>
        <a:bodyPr/>
        <a:lstStyle/>
        <a:p>
          <a:endParaRPr lang="nl-NL"/>
        </a:p>
      </dgm:t>
    </dgm:pt>
    <dgm:pt modelId="{8AC994C0-4275-47F6-B7FE-66D08DE3A1A6}" type="pres">
      <dgm:prSet presAssocID="{8251307C-D882-4D76-9EEE-86FABE8EFEC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E0AE7D6-AA8C-44BB-A82F-5F611F2EC757}" type="pres">
      <dgm:prSet presAssocID="{8251307C-D882-4D76-9EEE-86FABE8EFEC0}" presName="spNode" presStyleCnt="0"/>
      <dgm:spPr/>
    </dgm:pt>
    <dgm:pt modelId="{3856864E-1678-4939-B22E-04E673B11084}" type="pres">
      <dgm:prSet presAssocID="{06AEC032-19F7-459B-B647-F8E53691EDC8}" presName="sibTrans" presStyleLbl="sibTrans1D1" presStyleIdx="1" presStyleCnt="5"/>
      <dgm:spPr/>
      <dgm:t>
        <a:bodyPr/>
        <a:lstStyle/>
        <a:p>
          <a:endParaRPr lang="nl-NL"/>
        </a:p>
      </dgm:t>
    </dgm:pt>
    <dgm:pt modelId="{28C3D9C0-E3E6-46C3-ADEB-71E6F84B02B8}" type="pres">
      <dgm:prSet presAssocID="{D24312EC-8887-4D2A-A7AD-9DD83ED3DCD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5993FD-2663-42AD-9948-74CE0853D014}" type="pres">
      <dgm:prSet presAssocID="{D24312EC-8887-4D2A-A7AD-9DD83ED3DCDF}" presName="spNode" presStyleCnt="0"/>
      <dgm:spPr/>
    </dgm:pt>
    <dgm:pt modelId="{B9E301EB-8705-4B76-92DD-F6B22BB54276}" type="pres">
      <dgm:prSet presAssocID="{6D083CCA-8680-47FA-A4B8-A29EB229277F}" presName="sibTrans" presStyleLbl="sibTrans1D1" presStyleIdx="2" presStyleCnt="5"/>
      <dgm:spPr/>
      <dgm:t>
        <a:bodyPr/>
        <a:lstStyle/>
        <a:p>
          <a:endParaRPr lang="nl-NL"/>
        </a:p>
      </dgm:t>
    </dgm:pt>
    <dgm:pt modelId="{484EF75B-80F2-48D1-8787-752989AFF2CF}" type="pres">
      <dgm:prSet presAssocID="{18EDA71D-843E-4CAA-9557-3D6B3F1CCF7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79F6971-9B55-4D81-90C4-03247EFE201D}" type="pres">
      <dgm:prSet presAssocID="{18EDA71D-843E-4CAA-9557-3D6B3F1CCF71}" presName="spNode" presStyleCnt="0"/>
      <dgm:spPr/>
    </dgm:pt>
    <dgm:pt modelId="{ED092647-D5F7-4202-BCCE-46A3F9B35977}" type="pres">
      <dgm:prSet presAssocID="{1E167CE2-CBDF-4F1E-94D4-A32DF6757CA9}" presName="sibTrans" presStyleLbl="sibTrans1D1" presStyleIdx="3" presStyleCnt="5"/>
      <dgm:spPr/>
      <dgm:t>
        <a:bodyPr/>
        <a:lstStyle/>
        <a:p>
          <a:endParaRPr lang="nl-NL"/>
        </a:p>
      </dgm:t>
    </dgm:pt>
    <dgm:pt modelId="{AA2DD5B1-F000-41DF-8A7B-A06ECEABCD22}" type="pres">
      <dgm:prSet presAssocID="{0C6DF7D9-79A1-457D-8553-51D17068A2D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9640399-B86A-4C95-A8B5-BEB6AA63710C}" type="pres">
      <dgm:prSet presAssocID="{0C6DF7D9-79A1-457D-8553-51D17068A2D9}" presName="spNode" presStyleCnt="0"/>
      <dgm:spPr/>
    </dgm:pt>
    <dgm:pt modelId="{23A71763-048F-4705-BB5C-5CBBB88AC022}" type="pres">
      <dgm:prSet presAssocID="{8BBD186C-CC59-4CED-A1D2-3C8C96271558}" presName="sibTrans" presStyleLbl="sibTrans1D1" presStyleIdx="4" presStyleCnt="5"/>
      <dgm:spPr/>
      <dgm:t>
        <a:bodyPr/>
        <a:lstStyle/>
        <a:p>
          <a:endParaRPr lang="nl-NL"/>
        </a:p>
      </dgm:t>
    </dgm:pt>
  </dgm:ptLst>
  <dgm:cxnLst>
    <dgm:cxn modelId="{A458277D-10A0-4920-B250-09AFDF0E0399}" type="presOf" srcId="{0C6DF7D9-79A1-457D-8553-51D17068A2D9}" destId="{AA2DD5B1-F000-41DF-8A7B-A06ECEABCD22}" srcOrd="0" destOrd="0" presId="urn:microsoft.com/office/officeart/2005/8/layout/cycle6"/>
    <dgm:cxn modelId="{7F3529B5-CF13-4CEB-8E43-2F9CD0D08347}" srcId="{17DFDBCB-66DB-442F-9D06-B7608234D379}" destId="{18EDA71D-843E-4CAA-9557-3D6B3F1CCF71}" srcOrd="3" destOrd="0" parTransId="{52672899-A999-4EAA-A82E-5B53D86FBE95}" sibTransId="{1E167CE2-CBDF-4F1E-94D4-A32DF6757CA9}"/>
    <dgm:cxn modelId="{F70CB9B7-4B9A-475A-BE2A-369047EFE952}" srcId="{17DFDBCB-66DB-442F-9D06-B7608234D379}" destId="{8251307C-D882-4D76-9EEE-86FABE8EFEC0}" srcOrd="1" destOrd="0" parTransId="{38A32A3E-2489-4C3E-BC22-E763842F1F92}" sibTransId="{06AEC032-19F7-459B-B647-F8E53691EDC8}"/>
    <dgm:cxn modelId="{0C81B30B-8F12-487D-A7D0-F38FE628CF3B}" type="presOf" srcId="{6D083CCA-8680-47FA-A4B8-A29EB229277F}" destId="{B9E301EB-8705-4B76-92DD-F6B22BB54276}" srcOrd="0" destOrd="0" presId="urn:microsoft.com/office/officeart/2005/8/layout/cycle6"/>
    <dgm:cxn modelId="{937B4B21-C845-4BD8-8AEA-EB65CDF16CCE}" srcId="{17DFDBCB-66DB-442F-9D06-B7608234D379}" destId="{0C6DF7D9-79A1-457D-8553-51D17068A2D9}" srcOrd="4" destOrd="0" parTransId="{9C951A19-E7FD-423E-B1E9-A06EE2869F9C}" sibTransId="{8BBD186C-CC59-4CED-A1D2-3C8C96271558}"/>
    <dgm:cxn modelId="{6E8919DA-0AFE-4991-9ABB-9E3C646E8DA9}" type="presOf" srcId="{8BBD186C-CC59-4CED-A1D2-3C8C96271558}" destId="{23A71763-048F-4705-BB5C-5CBBB88AC022}" srcOrd="0" destOrd="0" presId="urn:microsoft.com/office/officeart/2005/8/layout/cycle6"/>
    <dgm:cxn modelId="{732A42AA-99BA-4C20-914E-3F423EDC8A11}" srcId="{17DFDBCB-66DB-442F-9D06-B7608234D379}" destId="{1D060B60-4715-4E2A-92EA-9DBB7425F8A1}" srcOrd="0" destOrd="0" parTransId="{0ED68128-FE97-4326-99DA-D19129882777}" sibTransId="{3AA78CD1-46A6-46A9-B60D-8085E4CB00FE}"/>
    <dgm:cxn modelId="{84C3237D-66DE-4CD2-A2EF-4F56F26A0BC1}" type="presOf" srcId="{3AA78CD1-46A6-46A9-B60D-8085E4CB00FE}" destId="{7607F653-F626-4689-B2F0-57BA7D80B1E1}" srcOrd="0" destOrd="0" presId="urn:microsoft.com/office/officeart/2005/8/layout/cycle6"/>
    <dgm:cxn modelId="{8FEEFABB-0853-467F-81AB-9A2CB19A0972}" srcId="{17DFDBCB-66DB-442F-9D06-B7608234D379}" destId="{D24312EC-8887-4D2A-A7AD-9DD83ED3DCDF}" srcOrd="2" destOrd="0" parTransId="{96A0133B-3720-4FA2-8160-2BAFBB80AD09}" sibTransId="{6D083CCA-8680-47FA-A4B8-A29EB229277F}"/>
    <dgm:cxn modelId="{3B582798-C1F4-48CE-933A-0A82D548654F}" type="presOf" srcId="{17DFDBCB-66DB-442F-9D06-B7608234D379}" destId="{81686C60-7D34-420F-A2A5-7857A2F38A6C}" srcOrd="0" destOrd="0" presId="urn:microsoft.com/office/officeart/2005/8/layout/cycle6"/>
    <dgm:cxn modelId="{263A1BA4-BF49-49FE-B8A8-751515F0BA7D}" type="presOf" srcId="{8251307C-D882-4D76-9EEE-86FABE8EFEC0}" destId="{8AC994C0-4275-47F6-B7FE-66D08DE3A1A6}" srcOrd="0" destOrd="0" presId="urn:microsoft.com/office/officeart/2005/8/layout/cycle6"/>
    <dgm:cxn modelId="{D9EC7888-2027-46C5-9121-FEB97ECE9BCD}" type="presOf" srcId="{1E167CE2-CBDF-4F1E-94D4-A32DF6757CA9}" destId="{ED092647-D5F7-4202-BCCE-46A3F9B35977}" srcOrd="0" destOrd="0" presId="urn:microsoft.com/office/officeart/2005/8/layout/cycle6"/>
    <dgm:cxn modelId="{FACE440D-E72A-4155-98B2-F16F76848D57}" type="presOf" srcId="{18EDA71D-843E-4CAA-9557-3D6B3F1CCF71}" destId="{484EF75B-80F2-48D1-8787-752989AFF2CF}" srcOrd="0" destOrd="0" presId="urn:microsoft.com/office/officeart/2005/8/layout/cycle6"/>
    <dgm:cxn modelId="{921A3FD3-9819-4E98-B95A-559173D04FE9}" type="presOf" srcId="{06AEC032-19F7-459B-B647-F8E53691EDC8}" destId="{3856864E-1678-4939-B22E-04E673B11084}" srcOrd="0" destOrd="0" presId="urn:microsoft.com/office/officeart/2005/8/layout/cycle6"/>
    <dgm:cxn modelId="{26C2AA8E-27A7-416A-80EA-DF124B4C3AE4}" type="presOf" srcId="{D24312EC-8887-4D2A-A7AD-9DD83ED3DCDF}" destId="{28C3D9C0-E3E6-46C3-ADEB-71E6F84B02B8}" srcOrd="0" destOrd="0" presId="urn:microsoft.com/office/officeart/2005/8/layout/cycle6"/>
    <dgm:cxn modelId="{60E71409-53DC-4CEF-BF59-CCB99B484381}" type="presOf" srcId="{1D060B60-4715-4E2A-92EA-9DBB7425F8A1}" destId="{1419DE14-C81C-4B1B-9A74-0C8C3443FE29}" srcOrd="0" destOrd="0" presId="urn:microsoft.com/office/officeart/2005/8/layout/cycle6"/>
    <dgm:cxn modelId="{D063A1FB-BEE4-44AA-B4A4-F1174C200894}" type="presParOf" srcId="{81686C60-7D34-420F-A2A5-7857A2F38A6C}" destId="{1419DE14-C81C-4B1B-9A74-0C8C3443FE29}" srcOrd="0" destOrd="0" presId="urn:microsoft.com/office/officeart/2005/8/layout/cycle6"/>
    <dgm:cxn modelId="{4CFB9C73-635C-4DA4-8FE1-CF66FAD8D803}" type="presParOf" srcId="{81686C60-7D34-420F-A2A5-7857A2F38A6C}" destId="{D49E8C56-B6B7-4A53-99BA-F0C87253662E}" srcOrd="1" destOrd="0" presId="urn:microsoft.com/office/officeart/2005/8/layout/cycle6"/>
    <dgm:cxn modelId="{6ED2ACAD-6DDA-474B-B888-E8D7F6010D63}" type="presParOf" srcId="{81686C60-7D34-420F-A2A5-7857A2F38A6C}" destId="{7607F653-F626-4689-B2F0-57BA7D80B1E1}" srcOrd="2" destOrd="0" presId="urn:microsoft.com/office/officeart/2005/8/layout/cycle6"/>
    <dgm:cxn modelId="{6FADAF09-D658-4374-BD27-67F1762EAFC6}" type="presParOf" srcId="{81686C60-7D34-420F-A2A5-7857A2F38A6C}" destId="{8AC994C0-4275-47F6-B7FE-66D08DE3A1A6}" srcOrd="3" destOrd="0" presId="urn:microsoft.com/office/officeart/2005/8/layout/cycle6"/>
    <dgm:cxn modelId="{CB36DE28-FC0A-4B94-8480-00BC6B846BD2}" type="presParOf" srcId="{81686C60-7D34-420F-A2A5-7857A2F38A6C}" destId="{AE0AE7D6-AA8C-44BB-A82F-5F611F2EC757}" srcOrd="4" destOrd="0" presId="urn:microsoft.com/office/officeart/2005/8/layout/cycle6"/>
    <dgm:cxn modelId="{0DB17178-F81C-44B7-8388-D353AE0C726E}" type="presParOf" srcId="{81686C60-7D34-420F-A2A5-7857A2F38A6C}" destId="{3856864E-1678-4939-B22E-04E673B11084}" srcOrd="5" destOrd="0" presId="urn:microsoft.com/office/officeart/2005/8/layout/cycle6"/>
    <dgm:cxn modelId="{86EB52CE-9034-403F-A3D7-2DB13AE94FFA}" type="presParOf" srcId="{81686C60-7D34-420F-A2A5-7857A2F38A6C}" destId="{28C3D9C0-E3E6-46C3-ADEB-71E6F84B02B8}" srcOrd="6" destOrd="0" presId="urn:microsoft.com/office/officeart/2005/8/layout/cycle6"/>
    <dgm:cxn modelId="{A04C14E5-060E-42A5-938A-EC82F1EB42B0}" type="presParOf" srcId="{81686C60-7D34-420F-A2A5-7857A2F38A6C}" destId="{045993FD-2663-42AD-9948-74CE0853D014}" srcOrd="7" destOrd="0" presId="urn:microsoft.com/office/officeart/2005/8/layout/cycle6"/>
    <dgm:cxn modelId="{12C44EEA-68E8-4DE6-97F1-D954CABD399C}" type="presParOf" srcId="{81686C60-7D34-420F-A2A5-7857A2F38A6C}" destId="{B9E301EB-8705-4B76-92DD-F6B22BB54276}" srcOrd="8" destOrd="0" presId="urn:microsoft.com/office/officeart/2005/8/layout/cycle6"/>
    <dgm:cxn modelId="{EFB8F00E-A214-4A51-822F-9138B383BE5A}" type="presParOf" srcId="{81686C60-7D34-420F-A2A5-7857A2F38A6C}" destId="{484EF75B-80F2-48D1-8787-752989AFF2CF}" srcOrd="9" destOrd="0" presId="urn:microsoft.com/office/officeart/2005/8/layout/cycle6"/>
    <dgm:cxn modelId="{D690F4C6-C669-495D-BA33-BF11502BD36D}" type="presParOf" srcId="{81686C60-7D34-420F-A2A5-7857A2F38A6C}" destId="{779F6971-9B55-4D81-90C4-03247EFE201D}" srcOrd="10" destOrd="0" presId="urn:microsoft.com/office/officeart/2005/8/layout/cycle6"/>
    <dgm:cxn modelId="{57997A1E-38E3-4029-AF29-9AB8994A3ABB}" type="presParOf" srcId="{81686C60-7D34-420F-A2A5-7857A2F38A6C}" destId="{ED092647-D5F7-4202-BCCE-46A3F9B35977}" srcOrd="11" destOrd="0" presId="urn:microsoft.com/office/officeart/2005/8/layout/cycle6"/>
    <dgm:cxn modelId="{39E302DD-A551-47D6-9835-F826EC6E125B}" type="presParOf" srcId="{81686C60-7D34-420F-A2A5-7857A2F38A6C}" destId="{AA2DD5B1-F000-41DF-8A7B-A06ECEABCD22}" srcOrd="12" destOrd="0" presId="urn:microsoft.com/office/officeart/2005/8/layout/cycle6"/>
    <dgm:cxn modelId="{47B19AD9-756D-4C99-892C-C4E4D8FF55BE}" type="presParOf" srcId="{81686C60-7D34-420F-A2A5-7857A2F38A6C}" destId="{49640399-B86A-4C95-A8B5-BEB6AA63710C}" srcOrd="13" destOrd="0" presId="urn:microsoft.com/office/officeart/2005/8/layout/cycle6"/>
    <dgm:cxn modelId="{B6739E89-8363-4C13-A624-59A0CFCCC7CB}" type="presParOf" srcId="{81686C60-7D34-420F-A2A5-7857A2F38A6C}" destId="{23A71763-048F-4705-BB5C-5CBBB88AC022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DFDBCB-66DB-442F-9D06-B7608234D379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D060B60-4715-4E2A-92EA-9DBB7425F8A1}">
      <dgm:prSet phldrT="[Text]"/>
      <dgm:spPr/>
      <dgm:t>
        <a:bodyPr/>
        <a:lstStyle/>
        <a:p>
          <a:r>
            <a:rPr lang="en-US" dirty="0" smtClean="0"/>
            <a:t>product</a:t>
          </a:r>
          <a:endParaRPr lang="nl-NL" dirty="0"/>
        </a:p>
      </dgm:t>
    </dgm:pt>
    <dgm:pt modelId="{0ED68128-FE97-4326-99DA-D19129882777}" type="parTrans" cxnId="{732A42AA-99BA-4C20-914E-3F423EDC8A11}">
      <dgm:prSet/>
      <dgm:spPr/>
      <dgm:t>
        <a:bodyPr/>
        <a:lstStyle/>
        <a:p>
          <a:endParaRPr lang="nl-NL"/>
        </a:p>
      </dgm:t>
    </dgm:pt>
    <dgm:pt modelId="{3AA78CD1-46A6-46A9-B60D-8085E4CB00FE}" type="sibTrans" cxnId="{732A42AA-99BA-4C20-914E-3F423EDC8A11}">
      <dgm:prSet/>
      <dgm:spPr/>
      <dgm:t>
        <a:bodyPr/>
        <a:lstStyle/>
        <a:p>
          <a:endParaRPr lang="nl-NL"/>
        </a:p>
      </dgm:t>
    </dgm:pt>
    <dgm:pt modelId="{8251307C-D882-4D76-9EEE-86FABE8EFEC0}">
      <dgm:prSet phldrT="[Text]"/>
      <dgm:spPr/>
      <dgm:t>
        <a:bodyPr/>
        <a:lstStyle/>
        <a:p>
          <a:r>
            <a:rPr lang="en-US" dirty="0" smtClean="0"/>
            <a:t>process</a:t>
          </a:r>
          <a:endParaRPr lang="nl-NL" dirty="0"/>
        </a:p>
      </dgm:t>
    </dgm:pt>
    <dgm:pt modelId="{38A32A3E-2489-4C3E-BC22-E763842F1F92}" type="parTrans" cxnId="{F70CB9B7-4B9A-475A-BE2A-369047EFE952}">
      <dgm:prSet/>
      <dgm:spPr/>
      <dgm:t>
        <a:bodyPr/>
        <a:lstStyle/>
        <a:p>
          <a:endParaRPr lang="nl-NL"/>
        </a:p>
      </dgm:t>
    </dgm:pt>
    <dgm:pt modelId="{06AEC032-19F7-459B-B647-F8E53691EDC8}" type="sibTrans" cxnId="{F70CB9B7-4B9A-475A-BE2A-369047EFE952}">
      <dgm:prSet/>
      <dgm:spPr/>
      <dgm:t>
        <a:bodyPr/>
        <a:lstStyle/>
        <a:p>
          <a:endParaRPr lang="nl-NL"/>
        </a:p>
      </dgm:t>
    </dgm:pt>
    <dgm:pt modelId="{D24312EC-8887-4D2A-A7AD-9DD83ED3DCDF}">
      <dgm:prSet phldrT="[Text]"/>
      <dgm:spPr/>
      <dgm:t>
        <a:bodyPr/>
        <a:lstStyle/>
        <a:p>
          <a:r>
            <a:rPr lang="en-US" dirty="0" smtClean="0"/>
            <a:t>staff</a:t>
          </a:r>
          <a:endParaRPr lang="nl-NL" dirty="0"/>
        </a:p>
      </dgm:t>
    </dgm:pt>
    <dgm:pt modelId="{96A0133B-3720-4FA2-8160-2BAFBB80AD09}" type="parTrans" cxnId="{8FEEFABB-0853-467F-81AB-9A2CB19A0972}">
      <dgm:prSet/>
      <dgm:spPr/>
      <dgm:t>
        <a:bodyPr/>
        <a:lstStyle/>
        <a:p>
          <a:endParaRPr lang="nl-NL"/>
        </a:p>
      </dgm:t>
    </dgm:pt>
    <dgm:pt modelId="{6D083CCA-8680-47FA-A4B8-A29EB229277F}" type="sibTrans" cxnId="{8FEEFABB-0853-467F-81AB-9A2CB19A0972}">
      <dgm:prSet/>
      <dgm:spPr/>
      <dgm:t>
        <a:bodyPr/>
        <a:lstStyle/>
        <a:p>
          <a:endParaRPr lang="nl-NL"/>
        </a:p>
      </dgm:t>
    </dgm:pt>
    <dgm:pt modelId="{18EDA71D-843E-4CAA-9557-3D6B3F1CCF71}">
      <dgm:prSet phldrT="[Text]"/>
      <dgm:spPr/>
      <dgm:t>
        <a:bodyPr/>
        <a:lstStyle/>
        <a:p>
          <a:r>
            <a:rPr lang="en-US" dirty="0" smtClean="0"/>
            <a:t>clients</a:t>
          </a:r>
          <a:endParaRPr lang="nl-NL" dirty="0"/>
        </a:p>
      </dgm:t>
    </dgm:pt>
    <dgm:pt modelId="{52672899-A999-4EAA-A82E-5B53D86FBE95}" type="parTrans" cxnId="{7F3529B5-CF13-4CEB-8E43-2F9CD0D08347}">
      <dgm:prSet/>
      <dgm:spPr/>
      <dgm:t>
        <a:bodyPr/>
        <a:lstStyle/>
        <a:p>
          <a:endParaRPr lang="nl-NL"/>
        </a:p>
      </dgm:t>
    </dgm:pt>
    <dgm:pt modelId="{1E167CE2-CBDF-4F1E-94D4-A32DF6757CA9}" type="sibTrans" cxnId="{7F3529B5-CF13-4CEB-8E43-2F9CD0D08347}">
      <dgm:prSet/>
      <dgm:spPr/>
      <dgm:t>
        <a:bodyPr/>
        <a:lstStyle/>
        <a:p>
          <a:endParaRPr lang="nl-NL"/>
        </a:p>
      </dgm:t>
    </dgm:pt>
    <dgm:pt modelId="{0C6DF7D9-79A1-457D-8553-51D17068A2D9}">
      <dgm:prSet phldrT="[Text]"/>
      <dgm:spPr/>
      <dgm:t>
        <a:bodyPr/>
        <a:lstStyle/>
        <a:p>
          <a:r>
            <a:rPr lang="en-US" dirty="0" smtClean="0"/>
            <a:t>routine</a:t>
          </a:r>
          <a:endParaRPr lang="nl-NL" dirty="0"/>
        </a:p>
      </dgm:t>
    </dgm:pt>
    <dgm:pt modelId="{9C951A19-E7FD-423E-B1E9-A06EE2869F9C}" type="parTrans" cxnId="{937B4B21-C845-4BD8-8AEA-EB65CDF16CCE}">
      <dgm:prSet/>
      <dgm:spPr/>
      <dgm:t>
        <a:bodyPr/>
        <a:lstStyle/>
        <a:p>
          <a:endParaRPr lang="nl-NL"/>
        </a:p>
      </dgm:t>
    </dgm:pt>
    <dgm:pt modelId="{8BBD186C-CC59-4CED-A1D2-3C8C96271558}" type="sibTrans" cxnId="{937B4B21-C845-4BD8-8AEA-EB65CDF16CCE}">
      <dgm:prSet/>
      <dgm:spPr/>
      <dgm:t>
        <a:bodyPr/>
        <a:lstStyle/>
        <a:p>
          <a:endParaRPr lang="nl-NL"/>
        </a:p>
      </dgm:t>
    </dgm:pt>
    <dgm:pt modelId="{81686C60-7D34-420F-A2A5-7857A2F38A6C}" type="pres">
      <dgm:prSet presAssocID="{17DFDBCB-66DB-442F-9D06-B7608234D37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1419DE14-C81C-4B1B-9A74-0C8C3443FE29}" type="pres">
      <dgm:prSet presAssocID="{1D060B60-4715-4E2A-92EA-9DBB7425F8A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49E8C56-B6B7-4A53-99BA-F0C87253662E}" type="pres">
      <dgm:prSet presAssocID="{1D060B60-4715-4E2A-92EA-9DBB7425F8A1}" presName="spNode" presStyleCnt="0"/>
      <dgm:spPr/>
    </dgm:pt>
    <dgm:pt modelId="{7607F653-F626-4689-B2F0-57BA7D80B1E1}" type="pres">
      <dgm:prSet presAssocID="{3AA78CD1-46A6-46A9-B60D-8085E4CB00FE}" presName="sibTrans" presStyleLbl="sibTrans1D1" presStyleIdx="0" presStyleCnt="5"/>
      <dgm:spPr/>
      <dgm:t>
        <a:bodyPr/>
        <a:lstStyle/>
        <a:p>
          <a:endParaRPr lang="nl-NL"/>
        </a:p>
      </dgm:t>
    </dgm:pt>
    <dgm:pt modelId="{8AC994C0-4275-47F6-B7FE-66D08DE3A1A6}" type="pres">
      <dgm:prSet presAssocID="{8251307C-D882-4D76-9EEE-86FABE8EFEC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E0AE7D6-AA8C-44BB-A82F-5F611F2EC757}" type="pres">
      <dgm:prSet presAssocID="{8251307C-D882-4D76-9EEE-86FABE8EFEC0}" presName="spNode" presStyleCnt="0"/>
      <dgm:spPr/>
    </dgm:pt>
    <dgm:pt modelId="{3856864E-1678-4939-B22E-04E673B11084}" type="pres">
      <dgm:prSet presAssocID="{06AEC032-19F7-459B-B647-F8E53691EDC8}" presName="sibTrans" presStyleLbl="sibTrans1D1" presStyleIdx="1" presStyleCnt="5"/>
      <dgm:spPr/>
      <dgm:t>
        <a:bodyPr/>
        <a:lstStyle/>
        <a:p>
          <a:endParaRPr lang="nl-NL"/>
        </a:p>
      </dgm:t>
    </dgm:pt>
    <dgm:pt modelId="{28C3D9C0-E3E6-46C3-ADEB-71E6F84B02B8}" type="pres">
      <dgm:prSet presAssocID="{D24312EC-8887-4D2A-A7AD-9DD83ED3DCD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45993FD-2663-42AD-9948-74CE0853D014}" type="pres">
      <dgm:prSet presAssocID="{D24312EC-8887-4D2A-A7AD-9DD83ED3DCDF}" presName="spNode" presStyleCnt="0"/>
      <dgm:spPr/>
    </dgm:pt>
    <dgm:pt modelId="{B9E301EB-8705-4B76-92DD-F6B22BB54276}" type="pres">
      <dgm:prSet presAssocID="{6D083CCA-8680-47FA-A4B8-A29EB229277F}" presName="sibTrans" presStyleLbl="sibTrans1D1" presStyleIdx="2" presStyleCnt="5"/>
      <dgm:spPr/>
      <dgm:t>
        <a:bodyPr/>
        <a:lstStyle/>
        <a:p>
          <a:endParaRPr lang="nl-NL"/>
        </a:p>
      </dgm:t>
    </dgm:pt>
    <dgm:pt modelId="{484EF75B-80F2-48D1-8787-752989AFF2CF}" type="pres">
      <dgm:prSet presAssocID="{18EDA71D-843E-4CAA-9557-3D6B3F1CCF7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79F6971-9B55-4D81-90C4-03247EFE201D}" type="pres">
      <dgm:prSet presAssocID="{18EDA71D-843E-4CAA-9557-3D6B3F1CCF71}" presName="spNode" presStyleCnt="0"/>
      <dgm:spPr/>
    </dgm:pt>
    <dgm:pt modelId="{ED092647-D5F7-4202-BCCE-46A3F9B35977}" type="pres">
      <dgm:prSet presAssocID="{1E167CE2-CBDF-4F1E-94D4-A32DF6757CA9}" presName="sibTrans" presStyleLbl="sibTrans1D1" presStyleIdx="3" presStyleCnt="5"/>
      <dgm:spPr/>
      <dgm:t>
        <a:bodyPr/>
        <a:lstStyle/>
        <a:p>
          <a:endParaRPr lang="nl-NL"/>
        </a:p>
      </dgm:t>
    </dgm:pt>
    <dgm:pt modelId="{AA2DD5B1-F000-41DF-8A7B-A06ECEABCD22}" type="pres">
      <dgm:prSet presAssocID="{0C6DF7D9-79A1-457D-8553-51D17068A2D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9640399-B86A-4C95-A8B5-BEB6AA63710C}" type="pres">
      <dgm:prSet presAssocID="{0C6DF7D9-79A1-457D-8553-51D17068A2D9}" presName="spNode" presStyleCnt="0"/>
      <dgm:spPr/>
    </dgm:pt>
    <dgm:pt modelId="{23A71763-048F-4705-BB5C-5CBBB88AC022}" type="pres">
      <dgm:prSet presAssocID="{8BBD186C-CC59-4CED-A1D2-3C8C96271558}" presName="sibTrans" presStyleLbl="sibTrans1D1" presStyleIdx="4" presStyleCnt="5"/>
      <dgm:spPr/>
      <dgm:t>
        <a:bodyPr/>
        <a:lstStyle/>
        <a:p>
          <a:endParaRPr lang="nl-NL"/>
        </a:p>
      </dgm:t>
    </dgm:pt>
  </dgm:ptLst>
  <dgm:cxnLst>
    <dgm:cxn modelId="{52C62C12-FF0A-4B0A-98EE-671E4BB2190E}" type="presOf" srcId="{17DFDBCB-66DB-442F-9D06-B7608234D379}" destId="{81686C60-7D34-420F-A2A5-7857A2F38A6C}" srcOrd="0" destOrd="0" presId="urn:microsoft.com/office/officeart/2005/8/layout/cycle6"/>
    <dgm:cxn modelId="{7F3529B5-CF13-4CEB-8E43-2F9CD0D08347}" srcId="{17DFDBCB-66DB-442F-9D06-B7608234D379}" destId="{18EDA71D-843E-4CAA-9557-3D6B3F1CCF71}" srcOrd="3" destOrd="0" parTransId="{52672899-A999-4EAA-A82E-5B53D86FBE95}" sibTransId="{1E167CE2-CBDF-4F1E-94D4-A32DF6757CA9}"/>
    <dgm:cxn modelId="{F70CB9B7-4B9A-475A-BE2A-369047EFE952}" srcId="{17DFDBCB-66DB-442F-9D06-B7608234D379}" destId="{8251307C-D882-4D76-9EEE-86FABE8EFEC0}" srcOrd="1" destOrd="0" parTransId="{38A32A3E-2489-4C3E-BC22-E763842F1F92}" sibTransId="{06AEC032-19F7-459B-B647-F8E53691EDC8}"/>
    <dgm:cxn modelId="{D9E14E9B-A744-4F17-ACBF-19B97D3EBC3E}" type="presOf" srcId="{0C6DF7D9-79A1-457D-8553-51D17068A2D9}" destId="{AA2DD5B1-F000-41DF-8A7B-A06ECEABCD22}" srcOrd="0" destOrd="0" presId="urn:microsoft.com/office/officeart/2005/8/layout/cycle6"/>
    <dgm:cxn modelId="{CF78C4F7-9E15-4D1F-AD67-9CD02F2AFB4E}" type="presOf" srcId="{8BBD186C-CC59-4CED-A1D2-3C8C96271558}" destId="{23A71763-048F-4705-BB5C-5CBBB88AC022}" srcOrd="0" destOrd="0" presId="urn:microsoft.com/office/officeart/2005/8/layout/cycle6"/>
    <dgm:cxn modelId="{3E6587A3-C88A-4C0C-B58E-942709E9D700}" type="presOf" srcId="{8251307C-D882-4D76-9EEE-86FABE8EFEC0}" destId="{8AC994C0-4275-47F6-B7FE-66D08DE3A1A6}" srcOrd="0" destOrd="0" presId="urn:microsoft.com/office/officeart/2005/8/layout/cycle6"/>
    <dgm:cxn modelId="{937B4B21-C845-4BD8-8AEA-EB65CDF16CCE}" srcId="{17DFDBCB-66DB-442F-9D06-B7608234D379}" destId="{0C6DF7D9-79A1-457D-8553-51D17068A2D9}" srcOrd="4" destOrd="0" parTransId="{9C951A19-E7FD-423E-B1E9-A06EE2869F9C}" sibTransId="{8BBD186C-CC59-4CED-A1D2-3C8C96271558}"/>
    <dgm:cxn modelId="{96FE4638-1594-481D-8550-A993D6665E80}" type="presOf" srcId="{1D060B60-4715-4E2A-92EA-9DBB7425F8A1}" destId="{1419DE14-C81C-4B1B-9A74-0C8C3443FE29}" srcOrd="0" destOrd="0" presId="urn:microsoft.com/office/officeart/2005/8/layout/cycle6"/>
    <dgm:cxn modelId="{29A09525-7B80-4C19-9169-5056A9C31ACD}" type="presOf" srcId="{3AA78CD1-46A6-46A9-B60D-8085E4CB00FE}" destId="{7607F653-F626-4689-B2F0-57BA7D80B1E1}" srcOrd="0" destOrd="0" presId="urn:microsoft.com/office/officeart/2005/8/layout/cycle6"/>
    <dgm:cxn modelId="{732A42AA-99BA-4C20-914E-3F423EDC8A11}" srcId="{17DFDBCB-66DB-442F-9D06-B7608234D379}" destId="{1D060B60-4715-4E2A-92EA-9DBB7425F8A1}" srcOrd="0" destOrd="0" parTransId="{0ED68128-FE97-4326-99DA-D19129882777}" sibTransId="{3AA78CD1-46A6-46A9-B60D-8085E4CB00FE}"/>
    <dgm:cxn modelId="{4F169D23-D37A-42B8-B239-8B5CD06DF555}" type="presOf" srcId="{06AEC032-19F7-459B-B647-F8E53691EDC8}" destId="{3856864E-1678-4939-B22E-04E673B11084}" srcOrd="0" destOrd="0" presId="urn:microsoft.com/office/officeart/2005/8/layout/cycle6"/>
    <dgm:cxn modelId="{7C05A218-409D-40C6-AE83-E61320DF8D77}" type="presOf" srcId="{18EDA71D-843E-4CAA-9557-3D6B3F1CCF71}" destId="{484EF75B-80F2-48D1-8787-752989AFF2CF}" srcOrd="0" destOrd="0" presId="urn:microsoft.com/office/officeart/2005/8/layout/cycle6"/>
    <dgm:cxn modelId="{8FEEFABB-0853-467F-81AB-9A2CB19A0972}" srcId="{17DFDBCB-66DB-442F-9D06-B7608234D379}" destId="{D24312EC-8887-4D2A-A7AD-9DD83ED3DCDF}" srcOrd="2" destOrd="0" parTransId="{96A0133B-3720-4FA2-8160-2BAFBB80AD09}" sibTransId="{6D083CCA-8680-47FA-A4B8-A29EB229277F}"/>
    <dgm:cxn modelId="{5FD23663-8546-469E-A375-77908DDD7A84}" type="presOf" srcId="{6D083CCA-8680-47FA-A4B8-A29EB229277F}" destId="{B9E301EB-8705-4B76-92DD-F6B22BB54276}" srcOrd="0" destOrd="0" presId="urn:microsoft.com/office/officeart/2005/8/layout/cycle6"/>
    <dgm:cxn modelId="{23DF5874-FF10-4186-A282-27204464F3C6}" type="presOf" srcId="{1E167CE2-CBDF-4F1E-94D4-A32DF6757CA9}" destId="{ED092647-D5F7-4202-BCCE-46A3F9B35977}" srcOrd="0" destOrd="0" presId="urn:microsoft.com/office/officeart/2005/8/layout/cycle6"/>
    <dgm:cxn modelId="{C7302B44-2913-4211-A8FF-3CA4BEB77CB0}" type="presOf" srcId="{D24312EC-8887-4D2A-A7AD-9DD83ED3DCDF}" destId="{28C3D9C0-E3E6-46C3-ADEB-71E6F84B02B8}" srcOrd="0" destOrd="0" presId="urn:microsoft.com/office/officeart/2005/8/layout/cycle6"/>
    <dgm:cxn modelId="{7EEBCEDE-DA96-4170-B3EF-F97322BF35DB}" type="presParOf" srcId="{81686C60-7D34-420F-A2A5-7857A2F38A6C}" destId="{1419DE14-C81C-4B1B-9A74-0C8C3443FE29}" srcOrd="0" destOrd="0" presId="urn:microsoft.com/office/officeart/2005/8/layout/cycle6"/>
    <dgm:cxn modelId="{97C4DA2E-3779-47EE-824A-FA49C0E21C4D}" type="presParOf" srcId="{81686C60-7D34-420F-A2A5-7857A2F38A6C}" destId="{D49E8C56-B6B7-4A53-99BA-F0C87253662E}" srcOrd="1" destOrd="0" presId="urn:microsoft.com/office/officeart/2005/8/layout/cycle6"/>
    <dgm:cxn modelId="{A4B58C44-8B86-4929-81CE-163CDE1668FC}" type="presParOf" srcId="{81686C60-7D34-420F-A2A5-7857A2F38A6C}" destId="{7607F653-F626-4689-B2F0-57BA7D80B1E1}" srcOrd="2" destOrd="0" presId="urn:microsoft.com/office/officeart/2005/8/layout/cycle6"/>
    <dgm:cxn modelId="{E5EE3A60-40FD-427F-B84D-F18F93566963}" type="presParOf" srcId="{81686C60-7D34-420F-A2A5-7857A2F38A6C}" destId="{8AC994C0-4275-47F6-B7FE-66D08DE3A1A6}" srcOrd="3" destOrd="0" presId="urn:microsoft.com/office/officeart/2005/8/layout/cycle6"/>
    <dgm:cxn modelId="{4DD2FC64-02E0-43AF-8290-A373AE065767}" type="presParOf" srcId="{81686C60-7D34-420F-A2A5-7857A2F38A6C}" destId="{AE0AE7D6-AA8C-44BB-A82F-5F611F2EC757}" srcOrd="4" destOrd="0" presId="urn:microsoft.com/office/officeart/2005/8/layout/cycle6"/>
    <dgm:cxn modelId="{E042446E-922F-4805-92C8-B0ABCFAC2341}" type="presParOf" srcId="{81686C60-7D34-420F-A2A5-7857A2F38A6C}" destId="{3856864E-1678-4939-B22E-04E673B11084}" srcOrd="5" destOrd="0" presId="urn:microsoft.com/office/officeart/2005/8/layout/cycle6"/>
    <dgm:cxn modelId="{5C58896A-8BEC-4E76-9EA6-F66EBE7F9908}" type="presParOf" srcId="{81686C60-7D34-420F-A2A5-7857A2F38A6C}" destId="{28C3D9C0-E3E6-46C3-ADEB-71E6F84B02B8}" srcOrd="6" destOrd="0" presId="urn:microsoft.com/office/officeart/2005/8/layout/cycle6"/>
    <dgm:cxn modelId="{1E3D0C6C-D71D-4E77-B3F2-4357BBCE46BC}" type="presParOf" srcId="{81686C60-7D34-420F-A2A5-7857A2F38A6C}" destId="{045993FD-2663-42AD-9948-74CE0853D014}" srcOrd="7" destOrd="0" presId="urn:microsoft.com/office/officeart/2005/8/layout/cycle6"/>
    <dgm:cxn modelId="{817CB099-765A-45C1-ACBE-4E4002B2241C}" type="presParOf" srcId="{81686C60-7D34-420F-A2A5-7857A2F38A6C}" destId="{B9E301EB-8705-4B76-92DD-F6B22BB54276}" srcOrd="8" destOrd="0" presId="urn:microsoft.com/office/officeart/2005/8/layout/cycle6"/>
    <dgm:cxn modelId="{E8DDC672-D195-4A0A-8FF7-DBB5DC9A6C9A}" type="presParOf" srcId="{81686C60-7D34-420F-A2A5-7857A2F38A6C}" destId="{484EF75B-80F2-48D1-8787-752989AFF2CF}" srcOrd="9" destOrd="0" presId="urn:microsoft.com/office/officeart/2005/8/layout/cycle6"/>
    <dgm:cxn modelId="{6BBA5A95-518C-4535-84E7-AC34F933AAC0}" type="presParOf" srcId="{81686C60-7D34-420F-A2A5-7857A2F38A6C}" destId="{779F6971-9B55-4D81-90C4-03247EFE201D}" srcOrd="10" destOrd="0" presId="urn:microsoft.com/office/officeart/2005/8/layout/cycle6"/>
    <dgm:cxn modelId="{C27B7630-6D57-43AF-8CC2-98F89001C608}" type="presParOf" srcId="{81686C60-7D34-420F-A2A5-7857A2F38A6C}" destId="{ED092647-D5F7-4202-BCCE-46A3F9B35977}" srcOrd="11" destOrd="0" presId="urn:microsoft.com/office/officeart/2005/8/layout/cycle6"/>
    <dgm:cxn modelId="{AA558881-B915-4ABB-96F2-4F39FF1A61B6}" type="presParOf" srcId="{81686C60-7D34-420F-A2A5-7857A2F38A6C}" destId="{AA2DD5B1-F000-41DF-8A7B-A06ECEABCD22}" srcOrd="12" destOrd="0" presId="urn:microsoft.com/office/officeart/2005/8/layout/cycle6"/>
    <dgm:cxn modelId="{750DD684-4E07-43BD-8D18-E69BC8BED5CB}" type="presParOf" srcId="{81686C60-7D34-420F-A2A5-7857A2F38A6C}" destId="{49640399-B86A-4C95-A8B5-BEB6AA63710C}" srcOrd="13" destOrd="0" presId="urn:microsoft.com/office/officeart/2005/8/layout/cycle6"/>
    <dgm:cxn modelId="{15B9C153-3EC4-4A3E-994C-F522602A305F}" type="presParOf" srcId="{81686C60-7D34-420F-A2A5-7857A2F38A6C}" destId="{23A71763-048F-4705-BB5C-5CBBB88AC022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0.51615</cdr:x>
      <cdr:y>0.22646</cdr:y>
    </cdr:from>
    <cdr:to>
      <cdr:x>0.87489</cdr:x>
      <cdr:y>0.81513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247703" y="1024954"/>
          <a:ext cx="2952328" cy="266429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95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4000" dirty="0" smtClean="0"/>
            <a:t>+ 25.000 jobs</a:t>
          </a:r>
        </a:p>
        <a:p xmlns:a="http://schemas.openxmlformats.org/drawingml/2006/main">
          <a:endParaRPr lang="en-US" sz="4000" dirty="0"/>
        </a:p>
        <a:p xmlns:a="http://schemas.openxmlformats.org/drawingml/2006/main">
          <a:endParaRPr lang="en-US" sz="4000" dirty="0" smtClean="0"/>
        </a:p>
        <a:p xmlns:a="http://schemas.openxmlformats.org/drawingml/2006/main">
          <a:endParaRPr lang="en-US" sz="1400" dirty="0" smtClean="0"/>
        </a:p>
        <a:p xmlns:a="http://schemas.openxmlformats.org/drawingml/2006/main">
          <a:endParaRPr lang="en-US" sz="1400" dirty="0"/>
        </a:p>
        <a:p xmlns:a="http://schemas.openxmlformats.org/drawingml/2006/main">
          <a:pPr algn="r"/>
          <a:r>
            <a:rPr lang="en-US" sz="1400" dirty="0" smtClean="0"/>
            <a:t>Mc Kinsey, FD 8 Nov. 2016</a:t>
          </a:r>
        </a:p>
        <a:p xmlns:a="http://schemas.openxmlformats.org/drawingml/2006/main">
          <a:endParaRPr lang="en-US" sz="4000" dirty="0"/>
        </a:p>
        <a:p xmlns:a="http://schemas.openxmlformats.org/drawingml/2006/main">
          <a:endParaRPr lang="en-US" sz="4000" dirty="0" smtClean="0"/>
        </a:p>
        <a:p xmlns:a="http://schemas.openxmlformats.org/drawingml/2006/main">
          <a:endParaRPr lang="nl-NL" sz="40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3FC70-0A9D-43B3-9255-58302A3A141C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375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A5B68-3816-4DC3-ADE8-1AFF381DD8E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986092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95387-5E20-4EB0-B4A8-045638D02D79}" type="datetimeFigureOut">
              <a:rPr lang="nl-NL" smtClean="0"/>
              <a:pPr/>
              <a:t>8-4-2018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361AD-CA5F-4EF0-8CBE-4D52DC9EDBE6}" type="slidenum">
              <a:rPr lang="nl-NL" smtClean="0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772400" cy="1470025"/>
          </a:xfrm>
        </p:spPr>
        <p:txBody>
          <a:bodyPr/>
          <a:lstStyle/>
          <a:p>
            <a:r>
              <a:rPr lang="en-US" dirty="0" smtClean="0"/>
              <a:t>Social Entrepreneurship in The Netherlands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293096"/>
            <a:ext cx="6400800" cy="1752600"/>
          </a:xfrm>
        </p:spPr>
        <p:txBody>
          <a:bodyPr/>
          <a:lstStyle/>
          <a:p>
            <a:r>
              <a:rPr lang="en-US" dirty="0" smtClean="0"/>
              <a:t>Prof. dr. </a:t>
            </a:r>
            <a:r>
              <a:rPr lang="en-US" dirty="0" err="1" smtClean="0"/>
              <a:t>Gerd</a:t>
            </a:r>
            <a:r>
              <a:rPr lang="en-US" dirty="0" smtClean="0"/>
              <a:t> </a:t>
            </a:r>
            <a:r>
              <a:rPr lang="en-US" dirty="0" err="1" smtClean="0"/>
              <a:t>Junne</a:t>
            </a:r>
            <a:endParaRPr lang="en-US" dirty="0" smtClean="0"/>
          </a:p>
          <a:p>
            <a:r>
              <a:rPr lang="en-US" dirty="0" smtClean="0"/>
              <a:t>The Network University (TNU)</a:t>
            </a:r>
          </a:p>
          <a:p>
            <a:r>
              <a:rPr lang="en-US" dirty="0" smtClean="0"/>
              <a:t>16 November 2016</a:t>
            </a:r>
            <a:endParaRPr lang="nl-NL" dirty="0"/>
          </a:p>
        </p:txBody>
      </p:sp>
      <p:pic>
        <p:nvPicPr>
          <p:cNvPr id="12290" name="Picture 2" descr="Afbeeldingsresultaat voor social enterpr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0"/>
            <a:ext cx="3810000" cy="238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Netherlands</a:t>
            </a:r>
            <a:endParaRPr lang="nl-NL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68313" y="23320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67544" y="1268760"/>
            <a:ext cx="820891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tangle 5"/>
          <p:cNvSpPr/>
          <p:nvPr/>
        </p:nvSpPr>
        <p:spPr>
          <a:xfrm>
            <a:off x="467544" y="260648"/>
            <a:ext cx="8208912" cy="2160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mposition of three citruses parts Royalty Free Stock Photograph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855399" y="592873"/>
            <a:ext cx="8495928" cy="6535334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1124744"/>
            <a:ext cx="5915000" cy="65527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</a:t>
            </a:r>
            <a:r>
              <a:rPr lang="en-US" sz="4000" b="1" dirty="0" smtClean="0">
                <a:solidFill>
                  <a:schemeClr val="bg1"/>
                </a:solidFill>
              </a:rPr>
              <a:t>A day in a social              enterprise world</a:t>
            </a:r>
          </a:p>
          <a:p>
            <a:pPr algn="ctr">
              <a:buNone/>
            </a:pPr>
            <a:endParaRPr lang="en-US" sz="40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chemeClr val="bg1"/>
                </a:solidFill>
              </a:rPr>
              <a:t>  What makes an enterprise “social”? </a:t>
            </a:r>
          </a:p>
          <a:p>
            <a:pPr algn="ctr">
              <a:buNone/>
            </a:pPr>
            <a:endParaRPr lang="en-US" sz="3500" dirty="0" smtClean="0"/>
          </a:p>
          <a:p>
            <a:pPr algn="ctr">
              <a:buNone/>
            </a:pPr>
            <a:r>
              <a:rPr lang="en-US" sz="3500" dirty="0" smtClean="0"/>
              <a:t>    </a:t>
            </a:r>
            <a:r>
              <a:rPr lang="en-US" sz="3500" b="1" dirty="0">
                <a:solidFill>
                  <a:schemeClr val="bg1"/>
                </a:solidFill>
              </a:rPr>
              <a:t>T</a:t>
            </a:r>
            <a:r>
              <a:rPr lang="en-US" sz="3500" b="1" dirty="0" smtClean="0">
                <a:solidFill>
                  <a:schemeClr val="bg1"/>
                </a:solidFill>
              </a:rPr>
              <a:t>he five award winners       “For the World                        of Tomorrow”</a:t>
            </a:r>
            <a:endParaRPr lang="nl-NL" sz="35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en-US" sz="40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nl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Let me introduce you to </a:t>
            </a:r>
            <a:r>
              <a:rPr lang="en-US" dirty="0" err="1" smtClean="0"/>
              <a:t>Saskia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5194920" cy="4525963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Saskia</a:t>
            </a:r>
            <a:r>
              <a:rPr lang="en-US" sz="4000" dirty="0" smtClean="0"/>
              <a:t> invites us to accompany her through a social entrepreneurship day in Amsterdam</a:t>
            </a:r>
            <a:endParaRPr lang="nl-NL" sz="4000" dirty="0"/>
          </a:p>
        </p:txBody>
      </p:sp>
      <p:pic>
        <p:nvPicPr>
          <p:cNvPr id="19462" name="Picture 6" descr="Afbeeldingsresultaat voor Perso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844824"/>
            <a:ext cx="1743075" cy="4019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morning!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420888"/>
            <a:ext cx="8229600" cy="2769171"/>
          </a:xfrm>
        </p:spPr>
        <p:txBody>
          <a:bodyPr/>
          <a:lstStyle/>
          <a:p>
            <a:r>
              <a:rPr lang="en-US" dirty="0" smtClean="0"/>
              <a:t>Wintertime – light on: </a:t>
            </a:r>
          </a:p>
        </p:txBody>
      </p:sp>
      <p:pic>
        <p:nvPicPr>
          <p:cNvPr id="1026" name="Picture 2" descr="Afbeeldingsresultaat voor 7 o'cl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9744" y="260648"/>
            <a:ext cx="2304256" cy="2304256"/>
          </a:xfrm>
          <a:prstGeom prst="rect">
            <a:avLst/>
          </a:prstGeom>
          <a:noFill/>
        </p:spPr>
      </p:pic>
      <p:pic>
        <p:nvPicPr>
          <p:cNvPr id="1028" name="Picture 4" descr="Afbeeldingsresultaat voor Vandebr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068960"/>
            <a:ext cx="7686675" cy="3524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Afbeeldingsresultaat voor the smell of coff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1978" cy="6858000"/>
          </a:xfrm>
          <a:prstGeom prst="rect">
            <a:avLst/>
          </a:prstGeom>
          <a:noFill/>
        </p:spPr>
      </p:pic>
      <p:pic>
        <p:nvPicPr>
          <p:cNvPr id="17410" name="Picture 2" descr="Afbeeldingsresultaat voor eight o'cl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0648"/>
            <a:ext cx="2027784" cy="202778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5229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The smell of coffee</a:t>
            </a:r>
            <a:endParaRPr lang="nl-NL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Taxi Electric</a:t>
            </a:r>
            <a:endParaRPr lang="nl-NL" dirty="0"/>
          </a:p>
        </p:txBody>
      </p:sp>
      <p:pic>
        <p:nvPicPr>
          <p:cNvPr id="16388" name="Picture 4" descr="taxi 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6390456" cy="4260304"/>
          </a:xfrm>
          <a:prstGeom prst="rect">
            <a:avLst/>
          </a:prstGeom>
          <a:noFill/>
        </p:spPr>
      </p:pic>
      <p:pic>
        <p:nvPicPr>
          <p:cNvPr id="16386" name="Picture 2" descr="Afbeeldingsresultaat voor Perso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356992"/>
            <a:ext cx="4876800" cy="3200401"/>
          </a:xfrm>
          <a:prstGeom prst="rect">
            <a:avLst/>
          </a:prstGeom>
          <a:noFill/>
        </p:spPr>
      </p:pic>
      <p:pic>
        <p:nvPicPr>
          <p:cNvPr id="16390" name="Picture 6" descr="Afbeeldingsresultaat voor nine o'clock"/>
          <p:cNvPicPr>
            <a:picLocks noChangeAspect="1" noChangeArrowheads="1"/>
          </p:cNvPicPr>
          <p:nvPr/>
        </p:nvPicPr>
        <p:blipFill>
          <a:blip r:embed="rId4" cstate="print"/>
          <a:srcRect l="18061" r="15716"/>
          <a:stretch>
            <a:fillRect/>
          </a:stretch>
        </p:blipFill>
        <p:spPr bwMode="auto">
          <a:xfrm>
            <a:off x="6857482" y="188641"/>
            <a:ext cx="2286517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Phone</a:t>
            </a:r>
            <a:endParaRPr lang="nl-NL" dirty="0"/>
          </a:p>
        </p:txBody>
      </p:sp>
      <p:pic>
        <p:nvPicPr>
          <p:cNvPr id="24578" name="Picture 2" descr="Afbeeldingsresultaat voor half past nine cl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88640"/>
            <a:ext cx="1955776" cy="1955776"/>
          </a:xfrm>
          <a:prstGeom prst="rect">
            <a:avLst/>
          </a:prstGeom>
          <a:noFill/>
        </p:spPr>
      </p:pic>
      <p:pic>
        <p:nvPicPr>
          <p:cNvPr id="24586" name="Picture 10" descr="Afbeeldingsresulta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1556792"/>
            <a:ext cx="3360373" cy="4536504"/>
          </a:xfrm>
          <a:prstGeom prst="rect">
            <a:avLst/>
          </a:prstGeom>
          <a:noFill/>
        </p:spPr>
      </p:pic>
      <p:pic>
        <p:nvPicPr>
          <p:cNvPr id="24588" name="Picture 12" descr="Afbeeldingsresultaat voor Fairphone"/>
          <p:cNvPicPr>
            <a:picLocks noChangeAspect="1" noChangeArrowheads="1"/>
          </p:cNvPicPr>
          <p:nvPr/>
        </p:nvPicPr>
        <p:blipFill>
          <a:blip r:embed="rId4" cstate="print"/>
          <a:srcRect r="60981"/>
          <a:stretch>
            <a:fillRect/>
          </a:stretch>
        </p:blipFill>
        <p:spPr bwMode="auto">
          <a:xfrm rot="744301">
            <a:off x="2603211" y="5062716"/>
            <a:ext cx="589034" cy="1176040"/>
          </a:xfrm>
          <a:prstGeom prst="rect">
            <a:avLst/>
          </a:prstGeom>
          <a:noFill/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</a:t>
            </a:r>
            <a:endParaRPr lang="nl-NL" dirty="0"/>
          </a:p>
        </p:txBody>
      </p:sp>
      <p:pic>
        <p:nvPicPr>
          <p:cNvPr id="24590" name="Picture 14" descr="Afbeeldingsresultaat voor Fairpho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68757" y="2276872"/>
            <a:ext cx="5375243" cy="4031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8840"/>
            <a:ext cx="8229600" cy="4525963"/>
          </a:xfrm>
        </p:spPr>
        <p:txBody>
          <a:bodyPr/>
          <a:lstStyle/>
          <a:p>
            <a:r>
              <a:rPr lang="en-US" dirty="0" smtClean="0"/>
              <a:t>A company founded in 2006 by the Mayo Clinic (USA) and the </a:t>
            </a:r>
            <a:r>
              <a:rPr lang="en-US" dirty="0" err="1" smtClean="0"/>
              <a:t>Noaber</a:t>
            </a:r>
            <a:r>
              <a:rPr lang="en-US" dirty="0" smtClean="0"/>
              <a:t> Foundation (NL) </a:t>
            </a:r>
            <a:r>
              <a:rPr lang="en-US" smtClean="0"/>
              <a:t>to </a:t>
            </a:r>
            <a:r>
              <a:rPr lang="en-US" smtClean="0"/>
              <a:t>offer cloud-based </a:t>
            </a:r>
            <a:r>
              <a:rPr lang="en-US" dirty="0" smtClean="0"/>
              <a:t>solutions for chronic diseases like diabetes, depression, heart diseases, and Alzheimer.</a:t>
            </a:r>
            <a:endParaRPr lang="nl-NL" dirty="0"/>
          </a:p>
        </p:txBody>
      </p:sp>
      <p:sp>
        <p:nvSpPr>
          <p:cNvPr id="75778" name="AutoShape 2" descr="Afbeeldingsresultaat voor VitalHeal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75780" name="Picture 4" descr="Afbeeldingsresultaat voor VitalHeal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2409825" cy="1895476"/>
          </a:xfrm>
          <a:prstGeom prst="rect">
            <a:avLst/>
          </a:prstGeom>
          <a:noFill/>
        </p:spPr>
      </p:pic>
      <p:pic>
        <p:nvPicPr>
          <p:cNvPr id="75782" name="Picture 6" descr="Afbeeldingsresultaat voor VitalHeal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573016"/>
            <a:ext cx="3810000" cy="3571875"/>
          </a:xfrm>
          <a:prstGeom prst="rect">
            <a:avLst/>
          </a:prstGeom>
          <a:noFill/>
        </p:spPr>
      </p:pic>
      <p:pic>
        <p:nvPicPr>
          <p:cNvPr id="75784" name="Picture 8" descr="Afbeeldingsresultaat voor 10 o'cl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32656"/>
            <a:ext cx="1674242" cy="1674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Bite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525963"/>
          </a:xfrm>
        </p:spPr>
        <p:txBody>
          <a:bodyPr/>
          <a:lstStyle/>
          <a:p>
            <a:r>
              <a:rPr lang="en-US" dirty="0" smtClean="0"/>
              <a:t>Freshly prepared food made with local produce</a:t>
            </a:r>
          </a:p>
          <a:p>
            <a:r>
              <a:rPr lang="en-US" dirty="0" smtClean="0"/>
              <a:t>1 in 4 of our staff are formerly homeless</a:t>
            </a:r>
          </a:p>
          <a:p>
            <a:r>
              <a:rPr lang="en-US" dirty="0" smtClean="0"/>
              <a:t>100 % of our profits go to charity</a:t>
            </a:r>
          </a:p>
          <a:p>
            <a:r>
              <a:rPr lang="en-US" dirty="0" smtClean="0"/>
              <a:t>We also feeds the local homeless</a:t>
            </a:r>
          </a:p>
          <a:p>
            <a:r>
              <a:rPr lang="en-US" dirty="0" smtClean="0"/>
              <a:t>We trains homeless people in the “Social Bite Academy” </a:t>
            </a:r>
          </a:p>
          <a:p>
            <a:endParaRPr lang="nl-NL" dirty="0"/>
          </a:p>
        </p:txBody>
      </p:sp>
      <p:pic>
        <p:nvPicPr>
          <p:cNvPr id="27650" name="Picture 2" descr="Social B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2167441" cy="1008112"/>
          </a:xfrm>
          <a:prstGeom prst="rect">
            <a:avLst/>
          </a:prstGeom>
          <a:noFill/>
        </p:spPr>
      </p:pic>
      <p:pic>
        <p:nvPicPr>
          <p:cNvPr id="54276" name="Picture 4" descr="Afbeeldingsresultaat voor 11 o'clock clip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32656"/>
            <a:ext cx="1746250" cy="174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Lunch at the </a:t>
            </a:r>
            <a:r>
              <a:rPr lang="en-US" dirty="0" err="1" smtClean="0"/>
              <a:t>Colour</a:t>
            </a:r>
            <a:r>
              <a:rPr lang="en-US" dirty="0" smtClean="0"/>
              <a:t> Kitchen</a:t>
            </a:r>
            <a:endParaRPr lang="nl-NL" dirty="0"/>
          </a:p>
        </p:txBody>
      </p:sp>
      <p:pic>
        <p:nvPicPr>
          <p:cNvPr id="52226" name="Picture 2" descr="Afbeeldingsresultaat voor two o'cl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260648"/>
            <a:ext cx="2028825" cy="2028826"/>
          </a:xfrm>
          <a:prstGeom prst="rect">
            <a:avLst/>
          </a:prstGeom>
          <a:noFill/>
        </p:spPr>
      </p:pic>
      <p:pic>
        <p:nvPicPr>
          <p:cNvPr id="52228" name="Picture 4" descr="Afbeeldingsresultaat voor restaurant color kitchen utrech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5904656" cy="4931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Appointment at Impact Hub</a:t>
            </a:r>
            <a:endParaRPr lang="nl-NL" dirty="0"/>
          </a:p>
        </p:txBody>
      </p:sp>
      <p:pic>
        <p:nvPicPr>
          <p:cNvPr id="23554" name="Picture 2" descr="Impact HUB Amsterdam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060848"/>
            <a:ext cx="8064896" cy="4536504"/>
          </a:xfrm>
          <a:prstGeom prst="rect">
            <a:avLst/>
          </a:prstGeom>
          <a:noFill/>
        </p:spPr>
      </p:pic>
      <p:pic>
        <p:nvPicPr>
          <p:cNvPr id="53250" name="Picture 2" descr="Afbeeldingsresultaat voor four o 'cl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32656"/>
            <a:ext cx="1556792" cy="1556792"/>
          </a:xfrm>
          <a:prstGeom prst="rect">
            <a:avLst/>
          </a:prstGeom>
          <a:noFill/>
        </p:spPr>
      </p:pic>
      <p:pic>
        <p:nvPicPr>
          <p:cNvPr id="53252" name="Picture 4" descr="Tags: Anime, Segami Daisuke, Shin Megami Tensei: PERSONA 4, Margaret (PERSONA 4), Velvet Roo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212976"/>
            <a:ext cx="1360951" cy="1512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Tags: Anime, Soejima Shigenori, Shin Megami Tensei: PERSONA 4, Margaret (PERSONA 4), Velvet R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556792"/>
            <a:ext cx="4152900" cy="5715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Marqt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  <p:pic>
        <p:nvPicPr>
          <p:cNvPr id="4" name="Picture 6" descr="Afbeeldingsresultaat voor Marq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7272808" cy="4943238"/>
          </a:xfrm>
          <a:prstGeom prst="rect">
            <a:avLst/>
          </a:prstGeom>
          <a:noFill/>
        </p:spPr>
      </p:pic>
      <p:pic>
        <p:nvPicPr>
          <p:cNvPr id="51204" name="Picture 4" descr="Afbeeldingsresultaat voor half past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88641"/>
            <a:ext cx="1547664" cy="1547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S’COOL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128" y="1600200"/>
            <a:ext cx="2962672" cy="4525963"/>
          </a:xfrm>
        </p:spPr>
        <p:txBody>
          <a:bodyPr/>
          <a:lstStyle/>
          <a:p>
            <a:r>
              <a:rPr lang="en-US" dirty="0" smtClean="0"/>
              <a:t> </a:t>
            </a:r>
            <a:endParaRPr lang="nl-NL" dirty="0"/>
          </a:p>
        </p:txBody>
      </p:sp>
      <p:pic>
        <p:nvPicPr>
          <p:cNvPr id="40962" name="Picture 2" descr="AFTER'S COOL image"/>
          <p:cNvPicPr>
            <a:picLocks noChangeAspect="1" noChangeArrowheads="1"/>
          </p:cNvPicPr>
          <p:nvPr/>
        </p:nvPicPr>
        <p:blipFill>
          <a:blip r:embed="rId2" cstate="print"/>
          <a:srcRect l="34054" r="24089"/>
          <a:stretch>
            <a:fillRect/>
          </a:stretch>
        </p:blipFill>
        <p:spPr bwMode="auto">
          <a:xfrm>
            <a:off x="3923928" y="1340768"/>
            <a:ext cx="3816424" cy="5131249"/>
          </a:xfrm>
          <a:prstGeom prst="rect">
            <a:avLst/>
          </a:prstGeom>
          <a:noFill/>
        </p:spPr>
      </p:pic>
      <p:pic>
        <p:nvPicPr>
          <p:cNvPr id="40966" name="Picture 6" descr="Afbeeldingsresultaat voor p4 margaret"/>
          <p:cNvPicPr>
            <a:picLocks noChangeAspect="1" noChangeArrowheads="1"/>
          </p:cNvPicPr>
          <p:nvPr/>
        </p:nvPicPr>
        <p:blipFill>
          <a:blip r:embed="rId3" cstate="print"/>
          <a:srcRect b="2501"/>
          <a:stretch>
            <a:fillRect/>
          </a:stretch>
        </p:blipFill>
        <p:spPr bwMode="auto">
          <a:xfrm>
            <a:off x="467544" y="1340768"/>
            <a:ext cx="3666849" cy="5057933"/>
          </a:xfrm>
          <a:prstGeom prst="rect">
            <a:avLst/>
          </a:prstGeom>
          <a:noFill/>
        </p:spPr>
      </p:pic>
      <p:pic>
        <p:nvPicPr>
          <p:cNvPr id="50178" name="Picture 2" descr="Afbeeldingsresultaat voor 6 o'cl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30482" y="188640"/>
            <a:ext cx="1513518" cy="1368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0" name="Picture 8" descr="C:\Users\gjunne\AppData\Local\Temp\msohtmlclip1\01\clip_image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37494"/>
            <a:ext cx="7632848" cy="570180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InStock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49154" name="AutoShape 2" descr="http://www.instock.nl/app/uploads/2016/07/graph-english-2.svg?x152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9156" name="AutoShape 4" descr="http://www.instock.nl/app/uploads/2016/07/graph-english-2.svg?x152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9158" name="AutoShape 6" descr="http://www.instock.nl/app/uploads/2016/07/graph-english-2.svg?x152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49162" name="Picture 10" descr="Afbeeldingsresultaat voor half past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2356789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  <p:pic>
        <p:nvPicPr>
          <p:cNvPr id="79874" name="Picture 2" descr="Sport Servicepunt Langedijk image"/>
          <p:cNvPicPr>
            <a:picLocks noChangeAspect="1" noChangeArrowheads="1"/>
          </p:cNvPicPr>
          <p:nvPr/>
        </p:nvPicPr>
        <p:blipFill>
          <a:blip r:embed="rId2" cstate="print"/>
          <a:srcRect l="50033" t="50823"/>
          <a:stretch>
            <a:fillRect/>
          </a:stretch>
        </p:blipFill>
        <p:spPr bwMode="auto">
          <a:xfrm>
            <a:off x="448194" y="1556793"/>
            <a:ext cx="8193802" cy="4536504"/>
          </a:xfrm>
          <a:prstGeom prst="rect">
            <a:avLst/>
          </a:prstGeom>
          <a:noFill/>
        </p:spPr>
      </p:pic>
      <p:pic>
        <p:nvPicPr>
          <p:cNvPr id="79876" name="Picture 4" descr="Logo van Sport Servicepunt Langedij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-675456"/>
            <a:ext cx="2619375" cy="2609851"/>
          </a:xfrm>
          <a:prstGeom prst="rect">
            <a:avLst/>
          </a:prstGeom>
          <a:noFill/>
        </p:spPr>
      </p:pic>
      <p:pic>
        <p:nvPicPr>
          <p:cNvPr id="79878" name="Picture 6" descr="Afbeeldingsresultaat voor nine o'cl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260648"/>
            <a:ext cx="2099336" cy="2060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Afbeeldingsresultaat voor Yumek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92896"/>
            <a:ext cx="5065435" cy="3816424"/>
          </a:xfrm>
          <a:prstGeom prst="rect">
            <a:avLst/>
          </a:prstGeom>
          <a:noFill/>
        </p:spPr>
      </p:pic>
      <p:pic>
        <p:nvPicPr>
          <p:cNvPr id="20482" name="Picture 2" descr="Afbeeldingsresultaat voor Yumek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276872"/>
            <a:ext cx="3810000" cy="1457326"/>
          </a:xfrm>
          <a:prstGeom prst="rect">
            <a:avLst/>
          </a:prstGeom>
          <a:noFill/>
        </p:spPr>
      </p:pic>
      <p:pic>
        <p:nvPicPr>
          <p:cNvPr id="20488" name="Picture 8" descr="Afbeeldingsresultaat voor Yumek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5013176"/>
            <a:ext cx="3076575" cy="1209676"/>
          </a:xfrm>
          <a:prstGeom prst="rect">
            <a:avLst/>
          </a:prstGeom>
          <a:noFill/>
        </p:spPr>
      </p:pic>
      <p:pic>
        <p:nvPicPr>
          <p:cNvPr id="9" name="Picture 2" descr="Afbeeldingsresultaat voor Midnight"/>
          <p:cNvPicPr>
            <a:picLocks noChangeAspect="1" noChangeArrowheads="1"/>
          </p:cNvPicPr>
          <p:nvPr/>
        </p:nvPicPr>
        <p:blipFill>
          <a:blip r:embed="rId5" cstate="print"/>
          <a:srcRect t="17746" b="17914"/>
          <a:stretch>
            <a:fillRect/>
          </a:stretch>
        </p:blipFill>
        <p:spPr bwMode="auto">
          <a:xfrm>
            <a:off x="6804248" y="260648"/>
            <a:ext cx="1704975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II.  What makes an enterprise “social”?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“social” enterprise?</a:t>
            </a:r>
          </a:p>
          <a:p>
            <a:r>
              <a:rPr lang="en-US" dirty="0" smtClean="0"/>
              <a:t>For profit or not-for-profit? </a:t>
            </a:r>
          </a:p>
          <a:p>
            <a:r>
              <a:rPr lang="en-US" dirty="0" smtClean="0"/>
              <a:t>Consequences of market exposure</a:t>
            </a:r>
          </a:p>
          <a:p>
            <a:r>
              <a:rPr lang="en-US" dirty="0" smtClean="0"/>
              <a:t>Business models of social enterprises</a:t>
            </a:r>
          </a:p>
          <a:p>
            <a:r>
              <a:rPr lang="en-US" dirty="0" smtClean="0"/>
              <a:t>More than CSR</a:t>
            </a:r>
            <a:endParaRPr lang="nl-NL" dirty="0"/>
          </a:p>
        </p:txBody>
      </p:sp>
      <p:pic>
        <p:nvPicPr>
          <p:cNvPr id="25604" name="Picture 4" descr="Afbeeldingsresultaat voor Social enterpr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980820"/>
            <a:ext cx="3888432" cy="25793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5 dimensions of “social”</a:t>
            </a:r>
            <a:endParaRPr lang="nl-NL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</a:t>
            </a:r>
            <a:endParaRPr lang="nl-NL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92080" y="1484784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Fairphone</a:t>
            </a:r>
            <a:endParaRPr lang="nl-NL" sz="3200" dirty="0"/>
          </a:p>
        </p:txBody>
      </p:sp>
      <p:sp>
        <p:nvSpPr>
          <p:cNvPr id="5" name="Rectangle 4"/>
          <p:cNvSpPr/>
          <p:nvPr/>
        </p:nvSpPr>
        <p:spPr>
          <a:xfrm>
            <a:off x="6948264" y="2780928"/>
            <a:ext cx="1503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/>
              <a:t>Yumeko</a:t>
            </a:r>
            <a:endParaRPr lang="nl-NL" sz="3200" dirty="0"/>
          </a:p>
        </p:txBody>
      </p:sp>
      <p:sp>
        <p:nvSpPr>
          <p:cNvPr id="6" name="Rectangle 5"/>
          <p:cNvSpPr/>
          <p:nvPr/>
        </p:nvSpPr>
        <p:spPr>
          <a:xfrm>
            <a:off x="6300192" y="4725144"/>
            <a:ext cx="24174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Color Kitchen</a:t>
            </a:r>
            <a:endParaRPr lang="nl-NL" sz="3200" dirty="0"/>
          </a:p>
        </p:txBody>
      </p:sp>
      <p:sp>
        <p:nvSpPr>
          <p:cNvPr id="7" name="Rectangle 6"/>
          <p:cNvSpPr/>
          <p:nvPr/>
        </p:nvSpPr>
        <p:spPr>
          <a:xfrm>
            <a:off x="395536" y="4797152"/>
            <a:ext cx="24080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Cloud Cuddle</a:t>
            </a:r>
            <a:endParaRPr lang="nl-NL" sz="3200" dirty="0"/>
          </a:p>
        </p:txBody>
      </p:sp>
      <p:sp>
        <p:nvSpPr>
          <p:cNvPr id="8" name="Rectangle 7"/>
          <p:cNvSpPr/>
          <p:nvPr/>
        </p:nvSpPr>
        <p:spPr>
          <a:xfrm>
            <a:off x="1331640" y="2780928"/>
            <a:ext cx="7040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All</a:t>
            </a:r>
            <a:r>
              <a:rPr lang="en-US" sz="3200" dirty="0" smtClean="0"/>
              <a:t> </a:t>
            </a:r>
            <a:endParaRPr lang="nl-NL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Afbeeldingsresultaat voor spaarvark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6702723" cy="3976949"/>
          </a:xfrm>
          <a:prstGeom prst="rect">
            <a:avLst/>
          </a:prstGeom>
          <a:noFill/>
        </p:spPr>
      </p:pic>
      <p:pic>
        <p:nvPicPr>
          <p:cNvPr id="43010" name="Picture 2" descr="Afbeeldingsresultaat voor not-for-prof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573016"/>
            <a:ext cx="5904656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for </a:t>
            </a:r>
            <a:r>
              <a:rPr lang="en-US" dirty="0" smtClean="0">
                <a:solidFill>
                  <a:srgbClr val="FF0000"/>
                </a:solidFill>
              </a:rPr>
              <a:t>individual</a:t>
            </a:r>
            <a:r>
              <a:rPr lang="en-US" dirty="0" smtClean="0"/>
              <a:t> profit</a:t>
            </a:r>
            <a:endParaRPr lang="nl-NL" dirty="0"/>
          </a:p>
        </p:txBody>
      </p:sp>
      <p:pic>
        <p:nvPicPr>
          <p:cNvPr id="46082" name="Picture 2" descr="Afbeeldingsresultaat voor not for individual prof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528725" cy="4896544"/>
          </a:xfrm>
          <a:prstGeom prst="rect">
            <a:avLst/>
          </a:prstGeom>
          <a:noFill/>
        </p:spPr>
      </p:pic>
      <p:cxnSp>
        <p:nvCxnSpPr>
          <p:cNvPr id="5" name="Straight Connector 4"/>
          <p:cNvCxnSpPr/>
          <p:nvPr/>
        </p:nvCxnSpPr>
        <p:spPr>
          <a:xfrm flipV="1">
            <a:off x="971600" y="1628800"/>
            <a:ext cx="7200800" cy="43204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enterprises combine                       the best of two worlds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  <p:pic>
        <p:nvPicPr>
          <p:cNvPr id="47106" name="Picture 2" descr="Afbeeldingsresultaat voor globe teken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4139952" cy="4139952"/>
          </a:xfrm>
          <a:prstGeom prst="rect">
            <a:avLst/>
          </a:prstGeom>
          <a:noFill/>
        </p:spPr>
      </p:pic>
      <p:pic>
        <p:nvPicPr>
          <p:cNvPr id="6" name="Picture 2" descr="Afbeeldingsresultaat voor globe teken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988840"/>
            <a:ext cx="4139952" cy="41399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3968" y="1988840"/>
            <a:ext cx="1152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+</a:t>
            </a:r>
            <a:endParaRPr lang="nl-NL" sz="9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3212976"/>
            <a:ext cx="35283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Discipline     of markets</a:t>
            </a:r>
            <a:endParaRPr lang="nl-NL" sz="44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66549" y="3284984"/>
            <a:ext cx="457745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Improvement      of society</a:t>
            </a:r>
            <a:endParaRPr lang="nl-N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Consequences of market orientation</a:t>
            </a:r>
            <a:endParaRPr lang="nl-N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Customer orientation</a:t>
                      </a: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nl-NL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Discipline</a:t>
                      </a: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nl-NL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Innovation</a:t>
                      </a:r>
                      <a:endParaRPr lang="nl-NL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pic>
        <p:nvPicPr>
          <p:cNvPr id="48130" name="Picture 2" descr="http://clearpointagency.com/wp-content/uploads/2013/08/bigstock-child-holding-heart-in-his-han-26365706.jpg"/>
          <p:cNvPicPr>
            <a:picLocks noChangeAspect="1" noChangeArrowheads="1"/>
          </p:cNvPicPr>
          <p:nvPr/>
        </p:nvPicPr>
        <p:blipFill>
          <a:blip r:embed="rId2" cstate="print"/>
          <a:srcRect l="27000" r="24820"/>
          <a:stretch>
            <a:fillRect/>
          </a:stretch>
        </p:blipFill>
        <p:spPr bwMode="auto">
          <a:xfrm>
            <a:off x="755576" y="2708920"/>
            <a:ext cx="2376264" cy="3282547"/>
          </a:xfrm>
          <a:prstGeom prst="rect">
            <a:avLst/>
          </a:prstGeom>
          <a:noFill/>
        </p:spPr>
      </p:pic>
      <p:pic>
        <p:nvPicPr>
          <p:cNvPr id="48132" name="Picture 4" descr="Afbeeldingsresultaat voor Yo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852936"/>
            <a:ext cx="2304256" cy="2304256"/>
          </a:xfrm>
          <a:prstGeom prst="rect">
            <a:avLst/>
          </a:prstGeom>
          <a:noFill/>
        </p:spPr>
      </p:pic>
      <p:pic>
        <p:nvPicPr>
          <p:cNvPr id="48134" name="Picture 6" descr="Afbeeldingsresultaat voor Innov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276872"/>
            <a:ext cx="2466274" cy="3288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couponsaregreat.net/wp-content/uploads/2012/10/TOMS-one-for-one-progra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780928"/>
            <a:ext cx="532859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Models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Cross-subsidization</a:t>
            </a:r>
          </a:p>
          <a:p>
            <a:r>
              <a:rPr lang="en-US" dirty="0" smtClean="0"/>
              <a:t>Economies of scale</a:t>
            </a:r>
          </a:p>
          <a:p>
            <a:r>
              <a:rPr lang="en-US" dirty="0" smtClean="0"/>
              <a:t>Sympathy factor </a:t>
            </a:r>
          </a:p>
          <a:p>
            <a:r>
              <a:rPr lang="en-US" dirty="0" smtClean="0"/>
              <a:t>One for One </a:t>
            </a:r>
            <a:endParaRPr lang="nl-NL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Afbeeldingsresultaat voor CS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636912"/>
            <a:ext cx="4920055" cy="3717032"/>
          </a:xfrm>
          <a:prstGeom prst="rect">
            <a:avLst/>
          </a:prstGeom>
          <a:noFill/>
        </p:spPr>
      </p:pic>
      <p:pic>
        <p:nvPicPr>
          <p:cNvPr id="49156" name="Picture 4" descr="Afbeeldingsresultaat voor Social enterpri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52736"/>
            <a:ext cx="4032448" cy="40324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499992" y="1196752"/>
            <a:ext cx="410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Social enterprise </a:t>
            </a:r>
          </a:p>
          <a:p>
            <a:r>
              <a:rPr lang="en-US" sz="3600" dirty="0"/>
              <a:t>	</a:t>
            </a:r>
            <a:r>
              <a:rPr lang="en-US" sz="3600" dirty="0" smtClean="0"/>
              <a:t>    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         CSR</a:t>
            </a:r>
            <a:endParaRPr lang="nl-NL" sz="3600" dirty="0"/>
          </a:p>
        </p:txBody>
      </p:sp>
      <p:pic>
        <p:nvPicPr>
          <p:cNvPr id="49158" name="Picture 6" descr="Afbeeldingsresultaat voor non equal sign"/>
          <p:cNvPicPr>
            <a:picLocks noChangeAspect="1" noChangeArrowheads="1"/>
          </p:cNvPicPr>
          <p:nvPr/>
        </p:nvPicPr>
        <p:blipFill>
          <a:blip r:embed="rId4" cstate="print"/>
          <a:srcRect b="32690"/>
          <a:stretch>
            <a:fillRect/>
          </a:stretch>
        </p:blipFill>
        <p:spPr bwMode="auto">
          <a:xfrm>
            <a:off x="4860032" y="1844824"/>
            <a:ext cx="1584176" cy="1421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TODAY in Utrecht: </a:t>
            </a:r>
            <a:endParaRPr lang="nl-NL" dirty="0"/>
          </a:p>
        </p:txBody>
      </p:sp>
      <p:pic>
        <p:nvPicPr>
          <p:cNvPr id="39938" name="Picture 2" descr="MG_1063-bewerk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8679274" cy="49791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95736" y="1916832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ASN World Award</a:t>
            </a:r>
            <a:endParaRPr lang="nl-NL" sz="4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0497664">
            <a:off x="5832318" y="449186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2016</a:t>
            </a:r>
            <a:endParaRPr lang="nl-NL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ASN Award   </a:t>
            </a:r>
            <a:br>
              <a:rPr lang="en-US" dirty="0" smtClean="0"/>
            </a:br>
            <a:r>
              <a:rPr lang="en-US" dirty="0" smtClean="0"/>
              <a:t>“For the World of Tomorrow”</a:t>
            </a:r>
            <a:endParaRPr lang="nl-NL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Projects can compete in five categories:</a:t>
            </a:r>
          </a:p>
          <a:p>
            <a:pPr>
              <a:buNone/>
            </a:pPr>
            <a:endParaRPr lang="en-US" dirty="0" smtClean="0"/>
          </a:p>
          <a:p>
            <a:pPr marL="571500" indent="-571500">
              <a:buAutoNum type="romanUcPeriod"/>
            </a:pPr>
            <a:r>
              <a:rPr lang="en-US" dirty="0" smtClean="0"/>
              <a:t>Environment</a:t>
            </a:r>
          </a:p>
          <a:p>
            <a:pPr marL="571500" indent="-571500">
              <a:buAutoNum type="romanUcPeriod"/>
            </a:pPr>
            <a:r>
              <a:rPr lang="en-US" dirty="0" smtClean="0"/>
              <a:t>Children Rights and Education</a:t>
            </a:r>
          </a:p>
          <a:p>
            <a:pPr marL="571500" indent="-571500">
              <a:buAutoNum type="romanUcPeriod"/>
            </a:pPr>
            <a:r>
              <a:rPr lang="en-US" dirty="0" smtClean="0"/>
              <a:t>Security and Social Cohesion</a:t>
            </a:r>
          </a:p>
          <a:p>
            <a:pPr marL="571500" indent="-571500">
              <a:buAutoNum type="romanUcPeriod"/>
            </a:pPr>
            <a:r>
              <a:rPr lang="en-US" dirty="0" smtClean="0"/>
              <a:t>Social Welfare</a:t>
            </a:r>
          </a:p>
          <a:p>
            <a:pPr marL="571500" indent="-571500">
              <a:buAutoNum type="romanUcPeriod"/>
            </a:pPr>
            <a:r>
              <a:rPr lang="en-US" dirty="0" smtClean="0"/>
              <a:t>Fair Trade</a:t>
            </a:r>
          </a:p>
          <a:p>
            <a:pPr marL="571500" indent="-571500">
              <a:buAutoNum type="romanUcPeriod"/>
            </a:pPr>
            <a:endParaRPr lang="en-US" dirty="0" smtClean="0"/>
          </a:p>
          <a:p>
            <a:pPr marL="571500" indent="-571500">
              <a:buAutoNum type="romanUcPeriod"/>
            </a:pPr>
            <a:endParaRPr lang="nl-NL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 </a:t>
            </a:r>
            <a:r>
              <a:rPr lang="en-US" dirty="0" err="1" smtClean="0"/>
              <a:t>Hemels</a:t>
            </a:r>
            <a:r>
              <a:rPr lang="en-US" dirty="0" smtClean="0"/>
              <a:t> Water</a:t>
            </a:r>
            <a:br>
              <a:rPr lang="en-US" dirty="0" smtClean="0"/>
            </a:br>
            <a:r>
              <a:rPr lang="en-US" dirty="0" smtClean="0"/>
              <a:t>(Sky water)   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“No rain, no beer”</a:t>
            </a:r>
            <a:endParaRPr lang="nl-NL" dirty="0"/>
          </a:p>
        </p:txBody>
      </p:sp>
      <p:pic>
        <p:nvPicPr>
          <p:cNvPr id="35842" name="Picture 2" descr="Home"/>
          <p:cNvPicPr>
            <a:picLocks noChangeAspect="1" noChangeArrowheads="1"/>
          </p:cNvPicPr>
          <p:nvPr/>
        </p:nvPicPr>
        <p:blipFill>
          <a:blip r:embed="rId2" cstate="print"/>
          <a:srcRect r="38957"/>
          <a:stretch>
            <a:fillRect/>
          </a:stretch>
        </p:blipFill>
        <p:spPr bwMode="auto">
          <a:xfrm>
            <a:off x="323527" y="332656"/>
            <a:ext cx="2883185" cy="1026791"/>
          </a:xfrm>
          <a:prstGeom prst="rect">
            <a:avLst/>
          </a:prstGeom>
          <a:noFill/>
        </p:spPr>
      </p:pic>
      <p:pic>
        <p:nvPicPr>
          <p:cNvPr id="35844" name="Picture 4" descr="C:\Users\gjunne\AppData\Local\Temp\msohtmlclip1\01\clip_image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492896"/>
            <a:ext cx="8612956" cy="3667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Children rights and education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  <p:pic>
        <p:nvPicPr>
          <p:cNvPr id="34818" name="Picture 2" descr="https://scontent-fra3-1.xx.fbcdn.net/v/t1.0-9/13267826_535132730004385_1556681090133011592_n.jpg?oh=b00db0c23181a80e03acdbcccde7db78&amp;oe=58C389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5925"/>
            <a:ext cx="9144000" cy="5172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and social cohesion</a:t>
            </a:r>
            <a:endParaRPr lang="nl-NL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55576" y="1261258"/>
          <a:ext cx="7920880" cy="5596742"/>
        </p:xfrm>
        <a:graphic>
          <a:graphicData uri="http://schemas.openxmlformats.org/presentationml/2006/ole">
            <p:oleObj spid="_x0000_s33794" name="Acrobat Document" r:id="rId3" imgW="6416596" imgH="4534293" progId="AcroExch.Document.DC">
              <p:embed/>
            </p:oleObj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://www.cloudcuddle.com/images/user/images/producten/NL/productoverview6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375236"/>
            <a:ext cx="6068616" cy="421162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Welfare:  Cloud Cuddle 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  <p:pic>
        <p:nvPicPr>
          <p:cNvPr id="32770" name="Picture 2" descr="http://www.cloudcuddle.com/images/user/images/producten/NL/productoverview3(1)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56792"/>
            <a:ext cx="3672408" cy="2548652"/>
          </a:xfrm>
          <a:prstGeom prst="rect">
            <a:avLst/>
          </a:prstGeom>
          <a:noFill/>
        </p:spPr>
      </p:pic>
      <p:sp>
        <p:nvSpPr>
          <p:cNvPr id="7" name="Bent Arrow 6"/>
          <p:cNvSpPr/>
          <p:nvPr/>
        </p:nvSpPr>
        <p:spPr>
          <a:xfrm flipV="1">
            <a:off x="1187624" y="3861048"/>
            <a:ext cx="2448272" cy="1656184"/>
          </a:xfrm>
          <a:prstGeom prst="bentArrow">
            <a:avLst>
              <a:gd name="adj1" fmla="val 25000"/>
              <a:gd name="adj2" fmla="val 26840"/>
              <a:gd name="adj3" fmla="val 21319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trade:  </a:t>
            </a:r>
            <a:r>
              <a:rPr lang="en-US" dirty="0" err="1" smtClean="0"/>
              <a:t>Synth</a:t>
            </a:r>
            <a:r>
              <a:rPr lang="en-US" dirty="0" smtClean="0"/>
              <a:t>/Ethic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endParaRPr lang="nl-NL" dirty="0"/>
          </a:p>
        </p:txBody>
      </p:sp>
      <p:pic>
        <p:nvPicPr>
          <p:cNvPr id="31746" name="Picture 2" descr="ratna ho + studio mul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7776864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Afbeeldingsresultaat voor next winner"/>
          <p:cNvPicPr>
            <a:picLocks noChangeAspect="1" noChangeArrowheads="1"/>
          </p:cNvPicPr>
          <p:nvPr/>
        </p:nvPicPr>
        <p:blipFill>
          <a:blip r:embed="rId2" cstate="print"/>
          <a:srcRect l="15656" r="9344"/>
          <a:stretch>
            <a:fillRect/>
          </a:stretch>
        </p:blipFill>
        <p:spPr bwMode="auto">
          <a:xfrm>
            <a:off x="0" y="-1251520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67336" y="5733256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Thank you!</a:t>
            </a:r>
            <a:endParaRPr lang="nl-NL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3415</TotalTime>
  <Words>366</Words>
  <Application>Microsoft Office PowerPoint</Application>
  <PresentationFormat>On-screen Show (4:3)</PresentationFormat>
  <Paragraphs>116</Paragraphs>
  <Slides>34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Acrobat Document</vt:lpstr>
      <vt:lpstr>Social Entrepreneurship in The Netherlands</vt:lpstr>
      <vt:lpstr>The Netherlands</vt:lpstr>
      <vt:lpstr>Slide 3</vt:lpstr>
      <vt:lpstr>I. Let me introduce you to Saskia</vt:lpstr>
      <vt:lpstr>Good morning! </vt:lpstr>
      <vt:lpstr>The smell of coffee</vt:lpstr>
      <vt:lpstr>Taxi Electric</vt:lpstr>
      <vt:lpstr>Fair Phone</vt:lpstr>
      <vt:lpstr> </vt:lpstr>
      <vt:lpstr>Social Bite</vt:lpstr>
      <vt:lpstr>Lunch at the Colour Kitchen</vt:lpstr>
      <vt:lpstr>Appointment at Impact Hub</vt:lpstr>
      <vt:lpstr>Marqt</vt:lpstr>
      <vt:lpstr>After S’COOL</vt:lpstr>
      <vt:lpstr>InStock</vt:lpstr>
      <vt:lpstr> </vt:lpstr>
      <vt:lpstr>Slide 17</vt:lpstr>
      <vt:lpstr>II.  What makes an enterprise “social”?</vt:lpstr>
      <vt:lpstr>The 5 dimensions of “social”</vt:lpstr>
      <vt:lpstr>Examples </vt:lpstr>
      <vt:lpstr>Slide 21</vt:lpstr>
      <vt:lpstr>Not for individual profit</vt:lpstr>
      <vt:lpstr>Social enterprises combine                       the best of two worlds</vt:lpstr>
      <vt:lpstr>Consequences of market orientation</vt:lpstr>
      <vt:lpstr>Business Models</vt:lpstr>
      <vt:lpstr>Slide 26</vt:lpstr>
      <vt:lpstr>III. TODAY in Utrecht: </vt:lpstr>
      <vt:lpstr>ASN Award    “For the World of Tomorrow”</vt:lpstr>
      <vt:lpstr> Hemels Water (Sky water)    </vt:lpstr>
      <vt:lpstr>Children rights and education</vt:lpstr>
      <vt:lpstr>Security and social cohesion</vt:lpstr>
      <vt:lpstr>Social Welfare:  Cloud Cuddle </vt:lpstr>
      <vt:lpstr>Fair trade:  Synth/Ethic 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Entrepreneurship in The Netherlands</dc:title>
  <dc:creator>gjunne</dc:creator>
  <cp:lastModifiedBy>gjunne</cp:lastModifiedBy>
  <cp:revision>7</cp:revision>
  <dcterms:created xsi:type="dcterms:W3CDTF">2016-11-07T15:43:40Z</dcterms:created>
  <dcterms:modified xsi:type="dcterms:W3CDTF">2018-04-08T21:06:56Z</dcterms:modified>
</cp:coreProperties>
</file>